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 id="2147483660" r:id="rId3"/>
  </p:sldMasterIdLst>
  <p:notesMasterIdLst>
    <p:notesMasterId r:id="rId7"/>
  </p:notesMasterIdLst>
  <p:handoutMasterIdLst>
    <p:handoutMasterId r:id="rId8"/>
  </p:handoutMasterIdLst>
  <p:sldIdLst>
    <p:sldId id="256" r:id="rId4"/>
    <p:sldId id="259" r:id="rId5"/>
    <p:sldId id="258" r:id="rId6"/>
  </p:sldIdLst>
  <p:sldSz cx="10688638" cy="15124113"/>
  <p:notesSz cx="6797675" cy="9928225"/>
  <p:defaultTextStyle>
    <a:defPPr>
      <a:defRPr lang="en-US"/>
    </a:defPPr>
    <a:lvl1pPr marL="0" algn="l" defTabSz="1518341" rtl="0" eaLnBrk="1" latinLnBrk="0" hangingPunct="1">
      <a:defRPr sz="3000" kern="1200">
        <a:solidFill>
          <a:schemeClr val="tx1"/>
        </a:solidFill>
        <a:latin typeface="+mn-lt"/>
        <a:ea typeface="+mn-ea"/>
        <a:cs typeface="+mn-cs"/>
      </a:defRPr>
    </a:lvl1pPr>
    <a:lvl2pPr marL="759171" algn="l" defTabSz="1518341" rtl="0" eaLnBrk="1" latinLnBrk="0" hangingPunct="1">
      <a:defRPr sz="3000" kern="1200">
        <a:solidFill>
          <a:schemeClr val="tx1"/>
        </a:solidFill>
        <a:latin typeface="+mn-lt"/>
        <a:ea typeface="+mn-ea"/>
        <a:cs typeface="+mn-cs"/>
      </a:defRPr>
    </a:lvl2pPr>
    <a:lvl3pPr marL="1518341" algn="l" defTabSz="1518341" rtl="0" eaLnBrk="1" latinLnBrk="0" hangingPunct="1">
      <a:defRPr sz="3000" kern="1200">
        <a:solidFill>
          <a:schemeClr val="tx1"/>
        </a:solidFill>
        <a:latin typeface="+mn-lt"/>
        <a:ea typeface="+mn-ea"/>
        <a:cs typeface="+mn-cs"/>
      </a:defRPr>
    </a:lvl3pPr>
    <a:lvl4pPr marL="2277511" algn="l" defTabSz="1518341" rtl="0" eaLnBrk="1" latinLnBrk="0" hangingPunct="1">
      <a:defRPr sz="3000" kern="1200">
        <a:solidFill>
          <a:schemeClr val="tx1"/>
        </a:solidFill>
        <a:latin typeface="+mn-lt"/>
        <a:ea typeface="+mn-ea"/>
        <a:cs typeface="+mn-cs"/>
      </a:defRPr>
    </a:lvl4pPr>
    <a:lvl5pPr marL="3036682" algn="l" defTabSz="1518341" rtl="0" eaLnBrk="1" latinLnBrk="0" hangingPunct="1">
      <a:defRPr sz="3000" kern="1200">
        <a:solidFill>
          <a:schemeClr val="tx1"/>
        </a:solidFill>
        <a:latin typeface="+mn-lt"/>
        <a:ea typeface="+mn-ea"/>
        <a:cs typeface="+mn-cs"/>
      </a:defRPr>
    </a:lvl5pPr>
    <a:lvl6pPr marL="3795852" algn="l" defTabSz="1518341" rtl="0" eaLnBrk="1" latinLnBrk="0" hangingPunct="1">
      <a:defRPr sz="3000" kern="1200">
        <a:solidFill>
          <a:schemeClr val="tx1"/>
        </a:solidFill>
        <a:latin typeface="+mn-lt"/>
        <a:ea typeface="+mn-ea"/>
        <a:cs typeface="+mn-cs"/>
      </a:defRPr>
    </a:lvl6pPr>
    <a:lvl7pPr marL="4555023" algn="l" defTabSz="1518341" rtl="0" eaLnBrk="1" latinLnBrk="0" hangingPunct="1">
      <a:defRPr sz="3000" kern="1200">
        <a:solidFill>
          <a:schemeClr val="tx1"/>
        </a:solidFill>
        <a:latin typeface="+mn-lt"/>
        <a:ea typeface="+mn-ea"/>
        <a:cs typeface="+mn-cs"/>
      </a:defRPr>
    </a:lvl7pPr>
    <a:lvl8pPr marL="5314194" algn="l" defTabSz="1518341" rtl="0" eaLnBrk="1" latinLnBrk="0" hangingPunct="1">
      <a:defRPr sz="3000" kern="1200">
        <a:solidFill>
          <a:schemeClr val="tx1"/>
        </a:solidFill>
        <a:latin typeface="+mn-lt"/>
        <a:ea typeface="+mn-ea"/>
        <a:cs typeface="+mn-cs"/>
      </a:defRPr>
    </a:lvl8pPr>
    <a:lvl9pPr marL="6073364" algn="l" defTabSz="1518341" rtl="0" eaLnBrk="1" latinLnBrk="0" hangingPunct="1">
      <a:defRPr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5E6555E8-AABC-4938-9705-7F9381AA2B19}">
          <p14:sldIdLst>
            <p14:sldId id="256"/>
          </p14:sldIdLst>
        </p14:section>
        <p14:section name="Naamloze sectie" id="{5FAEC8BC-1ACD-4254-85E4-02E45808D827}">
          <p14:sldIdLst>
            <p14:sldId id="259"/>
            <p14:sldId id="258"/>
          </p14:sldIdLst>
        </p14:section>
      </p14:sectionLst>
    </p:ext>
    <p:ext uri="{EFAFB233-063F-42B5-8137-9DF3F51BA10A}">
      <p15:sldGuideLst xmlns:p15="http://schemas.microsoft.com/office/powerpoint/2012/main">
        <p15:guide id="1" orient="horz" pos="1525" userDrawn="1">
          <p15:clr>
            <a:srgbClr val="A4A3A4"/>
          </p15:clr>
        </p15:guide>
        <p15:guide id="2" orient="horz" pos="137" userDrawn="1">
          <p15:clr>
            <a:srgbClr val="A4A3A4"/>
          </p15:clr>
        </p15:guide>
        <p15:guide id="3" orient="horz" pos="9231" userDrawn="1">
          <p15:clr>
            <a:srgbClr val="A4A3A4"/>
          </p15:clr>
        </p15:guide>
        <p15:guide id="4" orient="horz" userDrawn="1">
          <p15:clr>
            <a:srgbClr val="A4A3A4"/>
          </p15:clr>
        </p15:guide>
        <p15:guide id="5" pos="146" userDrawn="1">
          <p15:clr>
            <a:srgbClr val="A4A3A4"/>
          </p15:clr>
        </p15:guide>
        <p15:guide id="6" pos="6592"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Maarten " initials="M" lastIdx="1" clrIdx="4">
    <p:extLst>
      <p:ext uri="{19B8F6BF-5375-455C-9EA6-DF929625EA0E}">
        <p15:presenceInfo xmlns:p15="http://schemas.microsoft.com/office/powerpoint/2012/main" userId="e9142fb16fc6077d" providerId="Windows Live"/>
      </p:ext>
    </p:extLst>
  </p:cmAuthor>
  <p:cmAuthor id="5" name="Elsemiek Smits-Muis" initials="ES" lastIdx="2" clrIdx="5">
    <p:extLst>
      <p:ext uri="{19B8F6BF-5375-455C-9EA6-DF929625EA0E}">
        <p15:presenceInfo xmlns:p15="http://schemas.microsoft.com/office/powerpoint/2012/main" userId="S-1-5-21-489534847-2329582476-2071502397-2367" providerId="AD"/>
      </p:ext>
    </p:extLst>
  </p:cmAuthor>
  <p:cmAuthor id="6" name="Smits-Muis, Elsemieke" initials="SE" lastIdx="3" clrIdx="6">
    <p:extLst>
      <p:ext uri="{19B8F6BF-5375-455C-9EA6-DF929625EA0E}">
        <p15:presenceInfo xmlns:p15="http://schemas.microsoft.com/office/powerpoint/2012/main" userId="S-1-5-21-1999142413-779557206-530207130-282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8012"/>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Stijl, licht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886" autoAdjust="0"/>
  </p:normalViewPr>
  <p:slideViewPr>
    <p:cSldViewPr snapToGrid="0" snapToObjects="1" showGuides="1">
      <p:cViewPr>
        <p:scale>
          <a:sx n="100" d="100"/>
          <a:sy n="100" d="100"/>
        </p:scale>
        <p:origin x="1716" y="-1512"/>
      </p:cViewPr>
      <p:guideLst>
        <p:guide orient="horz" pos="1525"/>
        <p:guide orient="horz" pos="137"/>
        <p:guide orient="horz" pos="9231"/>
        <p:guide orient="horz"/>
        <p:guide pos="146"/>
        <p:guide pos="6592"/>
      </p:guideLst>
    </p:cSldViewPr>
  </p:slideViewPr>
  <p:outlineViewPr>
    <p:cViewPr>
      <p:scale>
        <a:sx n="33" d="100"/>
        <a:sy n="33" d="100"/>
      </p:scale>
      <p:origin x="0" y="-11526"/>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96" d="100"/>
          <a:sy n="96" d="100"/>
        </p:scale>
        <p:origin x="2688" y="72"/>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411"/>
          </a:xfrm>
          <a:prstGeom prst="rect">
            <a:avLst/>
          </a:prstGeom>
        </p:spPr>
        <p:txBody>
          <a:bodyPr vert="horz" lIns="94348" tIns="47174" rIns="94348" bIns="47174" rtlCol="0"/>
          <a:lstStyle>
            <a:lvl1pPr algn="l">
              <a:defRPr sz="1200"/>
            </a:lvl1pPr>
          </a:lstStyle>
          <a:p>
            <a:endParaRPr lang="en-US" dirty="0"/>
          </a:p>
        </p:txBody>
      </p:sp>
      <p:sp>
        <p:nvSpPr>
          <p:cNvPr id="3" name="Date Placeholder 2"/>
          <p:cNvSpPr>
            <a:spLocks noGrp="1"/>
          </p:cNvSpPr>
          <p:nvPr>
            <p:ph type="dt" sz="quarter" idx="1"/>
          </p:nvPr>
        </p:nvSpPr>
        <p:spPr>
          <a:xfrm>
            <a:off x="3850443" y="1"/>
            <a:ext cx="2945660" cy="496411"/>
          </a:xfrm>
          <a:prstGeom prst="rect">
            <a:avLst/>
          </a:prstGeom>
        </p:spPr>
        <p:txBody>
          <a:bodyPr vert="horz" lIns="94348" tIns="47174" rIns="94348" bIns="47174" rtlCol="0"/>
          <a:lstStyle>
            <a:lvl1pPr algn="r">
              <a:defRPr sz="1200"/>
            </a:lvl1pPr>
          </a:lstStyle>
          <a:p>
            <a:fld id="{0158C5BC-9A70-462C-B28D-9600239EAC64}" type="datetimeFigureOut">
              <a:rPr lang="en-US" smtClean="0"/>
              <a:pPr/>
              <a:t>6/17/2020</a:t>
            </a:fld>
            <a:endParaRPr lang="en-US" dirty="0"/>
          </a:p>
        </p:txBody>
      </p:sp>
      <p:sp>
        <p:nvSpPr>
          <p:cNvPr id="4" name="Footer Placeholder 3"/>
          <p:cNvSpPr>
            <a:spLocks noGrp="1"/>
          </p:cNvSpPr>
          <p:nvPr>
            <p:ph type="ftr" sz="quarter" idx="2"/>
          </p:nvPr>
        </p:nvSpPr>
        <p:spPr>
          <a:xfrm>
            <a:off x="0" y="9430092"/>
            <a:ext cx="2945660" cy="496411"/>
          </a:xfrm>
          <a:prstGeom prst="rect">
            <a:avLst/>
          </a:prstGeom>
        </p:spPr>
        <p:txBody>
          <a:bodyPr vert="horz" lIns="94348" tIns="47174" rIns="94348" bIns="4717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30092"/>
            <a:ext cx="2945660" cy="496411"/>
          </a:xfrm>
          <a:prstGeom prst="rect">
            <a:avLst/>
          </a:prstGeom>
        </p:spPr>
        <p:txBody>
          <a:bodyPr vert="horz" lIns="94348" tIns="47174" rIns="94348" bIns="47174" rtlCol="0" anchor="b"/>
          <a:lstStyle>
            <a:lvl1pPr algn="r">
              <a:defRPr sz="1200"/>
            </a:lvl1pPr>
          </a:lstStyle>
          <a:p>
            <a:fld id="{79C131B7-05CA-4AEE-9267-6D0ED4DC84F3}" type="slidenum">
              <a:rPr lang="en-US" smtClean="0"/>
              <a:pPr/>
              <a:t>‹nr.›</a:t>
            </a:fld>
            <a:endParaRPr lang="en-US" dirty="0"/>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411"/>
          </a:xfrm>
          <a:prstGeom prst="rect">
            <a:avLst/>
          </a:prstGeom>
        </p:spPr>
        <p:txBody>
          <a:bodyPr vert="horz" lIns="94348" tIns="47174" rIns="94348" bIns="47174" rtlCol="0"/>
          <a:lstStyle>
            <a:lvl1pPr algn="l">
              <a:defRPr sz="1200"/>
            </a:lvl1pPr>
          </a:lstStyle>
          <a:p>
            <a:endParaRPr lang="en-US" dirty="0"/>
          </a:p>
        </p:txBody>
      </p:sp>
      <p:sp>
        <p:nvSpPr>
          <p:cNvPr id="3" name="Date Placeholder 2"/>
          <p:cNvSpPr>
            <a:spLocks noGrp="1"/>
          </p:cNvSpPr>
          <p:nvPr>
            <p:ph type="dt" idx="1"/>
          </p:nvPr>
        </p:nvSpPr>
        <p:spPr>
          <a:xfrm>
            <a:off x="3850443" y="1"/>
            <a:ext cx="2945660" cy="496411"/>
          </a:xfrm>
          <a:prstGeom prst="rect">
            <a:avLst/>
          </a:prstGeom>
        </p:spPr>
        <p:txBody>
          <a:bodyPr vert="horz" lIns="94348" tIns="47174" rIns="94348" bIns="47174" rtlCol="0"/>
          <a:lstStyle>
            <a:lvl1pPr algn="r">
              <a:defRPr sz="1200"/>
            </a:lvl1pPr>
          </a:lstStyle>
          <a:p>
            <a:fld id="{E6CC2317-6751-4CD4-9995-8782DD78E936}" type="datetimeFigureOut">
              <a:rPr lang="en-US" smtClean="0"/>
              <a:pPr/>
              <a:t>6/17/2020</a:t>
            </a:fld>
            <a:endParaRPr lang="en-US" dirty="0"/>
          </a:p>
        </p:txBody>
      </p:sp>
      <p:sp>
        <p:nvSpPr>
          <p:cNvPr id="4" name="Slide Image Placeholder 3"/>
          <p:cNvSpPr>
            <a:spLocks noGrp="1" noRot="1" noChangeAspect="1"/>
          </p:cNvSpPr>
          <p:nvPr>
            <p:ph type="sldImg" idx="2"/>
          </p:nvPr>
        </p:nvSpPr>
        <p:spPr>
          <a:xfrm>
            <a:off x="2084388" y="744538"/>
            <a:ext cx="2628900" cy="3722687"/>
          </a:xfrm>
          <a:prstGeom prst="rect">
            <a:avLst/>
          </a:prstGeom>
          <a:noFill/>
          <a:ln w="12700">
            <a:solidFill>
              <a:prstClr val="black"/>
            </a:solidFill>
          </a:ln>
        </p:spPr>
        <p:txBody>
          <a:bodyPr vert="horz" lIns="94348" tIns="47174" rIns="94348" bIns="47174" rtlCol="0" anchor="ctr"/>
          <a:lstStyle/>
          <a:p>
            <a:endParaRPr lang="en-US" dirty="0"/>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4348" tIns="47174" rIns="94348" bIns="4717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2"/>
            <a:ext cx="2945660" cy="496411"/>
          </a:xfrm>
          <a:prstGeom prst="rect">
            <a:avLst/>
          </a:prstGeom>
        </p:spPr>
        <p:txBody>
          <a:bodyPr vert="horz" lIns="94348" tIns="47174" rIns="94348" bIns="4717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30092"/>
            <a:ext cx="2945660" cy="496411"/>
          </a:xfrm>
          <a:prstGeom prst="rect">
            <a:avLst/>
          </a:prstGeom>
        </p:spPr>
        <p:txBody>
          <a:bodyPr vert="horz" lIns="94348" tIns="47174" rIns="94348" bIns="47174" rtlCol="0" anchor="b"/>
          <a:lstStyle>
            <a:lvl1pPr algn="r">
              <a:defRPr sz="1200"/>
            </a:lvl1pPr>
          </a:lstStyle>
          <a:p>
            <a:fld id="{26A1A87D-CAF7-4BDC-A0D3-C0DBEDE81619}" type="slidenum">
              <a:rPr lang="en-US" smtClean="0"/>
              <a:pPr/>
              <a:t>‹nr.›</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1518341" rtl="0" eaLnBrk="1" latinLnBrk="0" hangingPunct="1">
      <a:defRPr sz="2000" kern="1200">
        <a:solidFill>
          <a:schemeClr val="tx1"/>
        </a:solidFill>
        <a:latin typeface="+mn-lt"/>
        <a:ea typeface="+mn-ea"/>
        <a:cs typeface="+mn-cs"/>
      </a:defRPr>
    </a:lvl1pPr>
    <a:lvl2pPr marL="759171" algn="l" defTabSz="1518341" rtl="0" eaLnBrk="1" latinLnBrk="0" hangingPunct="1">
      <a:defRPr sz="2000" kern="1200">
        <a:solidFill>
          <a:schemeClr val="tx1"/>
        </a:solidFill>
        <a:latin typeface="+mn-lt"/>
        <a:ea typeface="+mn-ea"/>
        <a:cs typeface="+mn-cs"/>
      </a:defRPr>
    </a:lvl2pPr>
    <a:lvl3pPr marL="1518341" algn="l" defTabSz="1518341" rtl="0" eaLnBrk="1" latinLnBrk="0" hangingPunct="1">
      <a:defRPr sz="2000" kern="1200">
        <a:solidFill>
          <a:schemeClr val="tx1"/>
        </a:solidFill>
        <a:latin typeface="+mn-lt"/>
        <a:ea typeface="+mn-ea"/>
        <a:cs typeface="+mn-cs"/>
      </a:defRPr>
    </a:lvl3pPr>
    <a:lvl4pPr marL="2277511" algn="l" defTabSz="1518341" rtl="0" eaLnBrk="1" latinLnBrk="0" hangingPunct="1">
      <a:defRPr sz="2000" kern="1200">
        <a:solidFill>
          <a:schemeClr val="tx1"/>
        </a:solidFill>
        <a:latin typeface="+mn-lt"/>
        <a:ea typeface="+mn-ea"/>
        <a:cs typeface="+mn-cs"/>
      </a:defRPr>
    </a:lvl4pPr>
    <a:lvl5pPr marL="3036682" algn="l" defTabSz="1518341" rtl="0" eaLnBrk="1" latinLnBrk="0" hangingPunct="1">
      <a:defRPr sz="2000" kern="1200">
        <a:solidFill>
          <a:schemeClr val="tx1"/>
        </a:solidFill>
        <a:latin typeface="+mn-lt"/>
        <a:ea typeface="+mn-ea"/>
        <a:cs typeface="+mn-cs"/>
      </a:defRPr>
    </a:lvl5pPr>
    <a:lvl6pPr marL="3795852" algn="l" defTabSz="1518341" rtl="0" eaLnBrk="1" latinLnBrk="0" hangingPunct="1">
      <a:defRPr sz="2000" kern="1200">
        <a:solidFill>
          <a:schemeClr val="tx1"/>
        </a:solidFill>
        <a:latin typeface="+mn-lt"/>
        <a:ea typeface="+mn-ea"/>
        <a:cs typeface="+mn-cs"/>
      </a:defRPr>
    </a:lvl6pPr>
    <a:lvl7pPr marL="4555023" algn="l" defTabSz="1518341" rtl="0" eaLnBrk="1" latinLnBrk="0" hangingPunct="1">
      <a:defRPr sz="2000" kern="1200">
        <a:solidFill>
          <a:schemeClr val="tx1"/>
        </a:solidFill>
        <a:latin typeface="+mn-lt"/>
        <a:ea typeface="+mn-ea"/>
        <a:cs typeface="+mn-cs"/>
      </a:defRPr>
    </a:lvl7pPr>
    <a:lvl8pPr marL="5314194" algn="l" defTabSz="1518341" rtl="0" eaLnBrk="1" latinLnBrk="0" hangingPunct="1">
      <a:defRPr sz="2000" kern="1200">
        <a:solidFill>
          <a:schemeClr val="tx1"/>
        </a:solidFill>
        <a:latin typeface="+mn-lt"/>
        <a:ea typeface="+mn-ea"/>
        <a:cs typeface="+mn-cs"/>
      </a:defRPr>
    </a:lvl8pPr>
    <a:lvl9pPr marL="6073364" algn="l" defTabSz="1518341" rtl="0" eaLnBrk="1" latinLnBrk="0" hangingPunct="1">
      <a:defRPr sz="2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84388" y="744538"/>
            <a:ext cx="2628900" cy="3722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537656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84388" y="744538"/>
            <a:ext cx="2628900" cy="3722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2</a:t>
            </a:fld>
            <a:endParaRPr lang="en-US" dirty="0"/>
          </a:p>
        </p:txBody>
      </p:sp>
    </p:spTree>
    <p:extLst>
      <p:ext uri="{BB962C8B-B14F-4D97-AF65-F5344CB8AC3E}">
        <p14:creationId xmlns:p14="http://schemas.microsoft.com/office/powerpoint/2010/main" val="2050716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84388" y="744538"/>
            <a:ext cx="2628900" cy="3722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3</a:t>
            </a:fld>
            <a:endParaRPr lang="en-US" dirty="0"/>
          </a:p>
        </p:txBody>
      </p:sp>
    </p:spTree>
    <p:extLst>
      <p:ext uri="{BB962C8B-B14F-4D97-AF65-F5344CB8AC3E}">
        <p14:creationId xmlns:p14="http://schemas.microsoft.com/office/powerpoint/2010/main" val="2116258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17007" y="3017817"/>
            <a:ext cx="5048304"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224616" y="2421027"/>
            <a:ext cx="5044319"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224616" y="7967307"/>
            <a:ext cx="5045552"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OBJECTIVES</a:t>
            </a:r>
          </a:p>
        </p:txBody>
      </p:sp>
      <p:sp>
        <p:nvSpPr>
          <p:cNvPr id="25" name="Text Placeholder 5"/>
          <p:cNvSpPr>
            <a:spLocks noGrp="1"/>
          </p:cNvSpPr>
          <p:nvPr>
            <p:ph type="body" sz="quarter" idx="25" hasCustomPrompt="1"/>
          </p:nvPr>
        </p:nvSpPr>
        <p:spPr>
          <a:xfrm>
            <a:off x="5437412" y="2421027"/>
            <a:ext cx="5044254"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5422568" y="3017817"/>
            <a:ext cx="5044254"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5443256" y="3908660"/>
            <a:ext cx="5042868"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5443256" y="4501580"/>
            <a:ext cx="5044800"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5437412" y="5587673"/>
            <a:ext cx="5040343"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5445188" y="6176719"/>
            <a:ext cx="5042868"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217007" y="8246632"/>
            <a:ext cx="5048739"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
        <p:nvSpPr>
          <p:cNvPr id="15" name="Text Placeholder 5"/>
          <p:cNvSpPr>
            <a:spLocks noGrp="1"/>
          </p:cNvSpPr>
          <p:nvPr>
            <p:ph type="body" sz="quarter" idx="154" hasCustomPrompt="1"/>
          </p:nvPr>
        </p:nvSpPr>
        <p:spPr>
          <a:xfrm>
            <a:off x="5422568" y="7967306"/>
            <a:ext cx="5045552"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OBJECTIVES</a:t>
            </a:r>
          </a:p>
        </p:txBody>
      </p:sp>
      <p:sp>
        <p:nvSpPr>
          <p:cNvPr id="16" name="Text Placeholder 3"/>
          <p:cNvSpPr>
            <a:spLocks noGrp="1"/>
          </p:cNvSpPr>
          <p:nvPr>
            <p:ph type="body" sz="quarter" idx="155" hasCustomPrompt="1"/>
          </p:nvPr>
        </p:nvSpPr>
        <p:spPr>
          <a:xfrm>
            <a:off x="5432927" y="8245482"/>
            <a:ext cx="5048739"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736600" y="1008063"/>
            <a:ext cx="3446463" cy="3529012"/>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4543425" y="2178050"/>
            <a:ext cx="5411788" cy="107473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736600" y="4537075"/>
            <a:ext cx="3446463" cy="84058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5B8C7C7-72B6-4E2F-96C3-7A428D34AD63}" type="datetimeFigureOut">
              <a:rPr lang="nl-NL" smtClean="0"/>
              <a:t>17-6-2020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172993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736600" y="1008063"/>
            <a:ext cx="3446463" cy="3529012"/>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4543425" y="2178050"/>
            <a:ext cx="5411788" cy="10747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736600" y="4537075"/>
            <a:ext cx="3446463" cy="84058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5B8C7C7-72B6-4E2F-96C3-7A428D34AD63}" type="datetimeFigureOut">
              <a:rPr lang="nl-NL" smtClean="0"/>
              <a:t>17-6-2020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2766020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5B8C7C7-72B6-4E2F-96C3-7A428D34AD63}" type="datetimeFigureOut">
              <a:rPr lang="nl-NL" smtClean="0"/>
              <a:t>17-6-2020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4001699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650163" y="804863"/>
            <a:ext cx="2303462" cy="1281747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735013" y="804863"/>
            <a:ext cx="6762750" cy="1281747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5B8C7C7-72B6-4E2F-96C3-7A428D34AD63}" type="datetimeFigureOut">
              <a:rPr lang="nl-NL" smtClean="0"/>
              <a:t>17-6-2020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3378365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0194" y="2699604"/>
            <a:ext cx="2449093"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224616" y="2417977"/>
            <a:ext cx="2447160" cy="279325"/>
          </a:xfrm>
          <a:prstGeom prst="rect">
            <a:avLst/>
          </a:prstGeom>
          <a:noFill/>
        </p:spPr>
        <p:txBody>
          <a:bodyPr lIns="31632" tIns="31632" rIns="31632" bIns="31632" anchor="ctr" anchorCtr="0">
            <a:spAutoFit/>
          </a:bodyPr>
          <a:lstStyle>
            <a:lvl1pPr marL="0" indent="0" algn="ctr">
              <a:buNone/>
              <a:defRPr sz="1400" b="1" u="sng" baseline="0">
                <a:solidFill>
                  <a:schemeClr val="tx1"/>
                </a:solidFill>
              </a:defRPr>
            </a:lvl1pPr>
          </a:lstStyle>
          <a:p>
            <a:pPr lvl="0"/>
            <a:r>
              <a:rPr lang="en-US" dirty="0"/>
              <a:t>(click to add) ABSTRACT</a:t>
            </a:r>
          </a:p>
        </p:txBody>
      </p:sp>
      <p:sp>
        <p:nvSpPr>
          <p:cNvPr id="19" name="Text Placeholder 3"/>
          <p:cNvSpPr>
            <a:spLocks noGrp="1"/>
          </p:cNvSpPr>
          <p:nvPr>
            <p:ph type="body" sz="quarter" idx="19" hasCustomPrompt="1"/>
          </p:nvPr>
        </p:nvSpPr>
        <p:spPr>
          <a:xfrm>
            <a:off x="219808" y="6795380"/>
            <a:ext cx="2449479"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224614" y="6531556"/>
            <a:ext cx="2447546"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2821774" y="2695956"/>
            <a:ext cx="5045865"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2821773" y="2421027"/>
            <a:ext cx="5045866"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2821773" y="9962933"/>
            <a:ext cx="5045866"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2821773" y="9684358"/>
            <a:ext cx="5045866"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8018025" y="2421027"/>
            <a:ext cx="2446708" cy="279325"/>
          </a:xfrm>
          <a:prstGeom prst="rect">
            <a:avLst/>
          </a:prstGeom>
          <a:noFill/>
        </p:spPr>
        <p:txBody>
          <a:bodyPr wrap="square" lIns="31632" tIns="31632" rIns="31632" bIns="31632" anchor="ctr" anchorCtr="0">
            <a:spAutoFit/>
          </a:bodyPr>
          <a:lstStyle>
            <a:lvl1pPr marL="0" indent="0" algn="ctr">
              <a:buNone/>
              <a:tabLst/>
              <a:defRPr sz="1400" b="1" u="sng" baseline="0">
                <a:solidFill>
                  <a:schemeClr val="tx1"/>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8018025" y="2699604"/>
            <a:ext cx="2446708"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8016639" y="6559226"/>
            <a:ext cx="2446708"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8032330" y="6837801"/>
            <a:ext cx="2428950"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8018025" y="12012966"/>
            <a:ext cx="2446708"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add)  CONTACT</a:t>
            </a:r>
          </a:p>
        </p:txBody>
      </p:sp>
      <p:sp>
        <p:nvSpPr>
          <p:cNvPr id="30" name="Text Placeholder 3"/>
          <p:cNvSpPr>
            <a:spLocks noGrp="1"/>
          </p:cNvSpPr>
          <p:nvPr>
            <p:ph type="body" sz="quarter" idx="30" hasCustomPrompt="1"/>
          </p:nvPr>
        </p:nvSpPr>
        <p:spPr>
          <a:xfrm>
            <a:off x="8013347" y="12318865"/>
            <a:ext cx="2447933"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36" name="Text Placeholder 76"/>
          <p:cNvSpPr>
            <a:spLocks noGrp="1"/>
          </p:cNvSpPr>
          <p:nvPr>
            <p:ph type="body" sz="quarter" idx="153" hasCustomPrompt="1"/>
          </p:nvPr>
        </p:nvSpPr>
        <p:spPr>
          <a:xfrm>
            <a:off x="1444290" y="292709"/>
            <a:ext cx="7800060" cy="942613"/>
          </a:xfrm>
          <a:prstGeom prst="rect">
            <a:avLst/>
          </a:prstGeom>
        </p:spPr>
        <p:txBody>
          <a:bodyPr lIns="27322" tIns="13661" rIns="27322" bIns="13661" anchor="t" anchorCtr="1">
            <a:normAutofit/>
          </a:bodyPr>
          <a:lstStyle>
            <a:lvl1pPr marL="0" indent="0" algn="ctr">
              <a:buFontTx/>
              <a:buNone/>
              <a:defRPr sz="4800" b="1">
                <a:solidFill>
                  <a:schemeClr val="bg1"/>
                </a:solidFill>
                <a:latin typeface="+mj-lt"/>
              </a:defRPr>
            </a:lvl1pPr>
            <a:lvl2pPr>
              <a:buFontTx/>
              <a:buNone/>
              <a:defRPr sz="2200"/>
            </a:lvl2pPr>
            <a:lvl3pPr>
              <a:buFontTx/>
              <a:buNone/>
              <a:defRPr sz="2200"/>
            </a:lvl3pPr>
            <a:lvl4pPr>
              <a:buFontTx/>
              <a:buNone/>
              <a:defRPr sz="2200"/>
            </a:lvl4pPr>
            <a:lvl5pPr>
              <a:buFontTx/>
              <a:buNone/>
              <a:defRPr sz="2200"/>
            </a:lvl5pPr>
          </a:lstStyle>
          <a:p>
            <a:pPr lvl="0"/>
            <a:r>
              <a:rPr lang="en-US" dirty="0" err="1"/>
              <a:t>Onderzoeksprogramma</a:t>
            </a:r>
            <a:r>
              <a:rPr lang="en-US" dirty="0"/>
              <a:t> 2019</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336675" y="2474913"/>
            <a:ext cx="8015288" cy="5265737"/>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336675" y="7943850"/>
            <a:ext cx="8015288" cy="365125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5B8C7C7-72B6-4E2F-96C3-7A428D34AD63}" type="datetimeFigureOut">
              <a:rPr lang="nl-NL" smtClean="0"/>
              <a:t>17-6-2020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1402147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5B8C7C7-72B6-4E2F-96C3-7A428D34AD63}" type="datetimeFigureOut">
              <a:rPr lang="nl-NL" smtClean="0"/>
              <a:t>17-6-2020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247637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8663" y="3770313"/>
            <a:ext cx="9220200" cy="6291262"/>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728663" y="10121900"/>
            <a:ext cx="9220200" cy="330835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5B8C7C7-72B6-4E2F-96C3-7A428D34AD63}" type="datetimeFigureOut">
              <a:rPr lang="nl-NL" smtClean="0"/>
              <a:t>17-6-2020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3060506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735013" y="4025900"/>
            <a:ext cx="4532312" cy="95964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5419725" y="4025900"/>
            <a:ext cx="4533900" cy="95964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5B8C7C7-72B6-4E2F-96C3-7A428D34AD63}" type="datetimeFigureOut">
              <a:rPr lang="nl-NL" smtClean="0"/>
              <a:t>17-6-2020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3242362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736600" y="804863"/>
            <a:ext cx="9218613" cy="2924175"/>
          </a:xfrm>
        </p:spPr>
        <p:txBody>
          <a:bodyPr/>
          <a:lstStyle/>
          <a:p>
            <a:r>
              <a:rPr lang="nl-NL"/>
              <a:t>Klik om de stijl te bewerken</a:t>
            </a:r>
          </a:p>
        </p:txBody>
      </p:sp>
      <p:sp>
        <p:nvSpPr>
          <p:cNvPr id="3" name="Tijdelijke aanduiding voor tekst 2"/>
          <p:cNvSpPr>
            <a:spLocks noGrp="1"/>
          </p:cNvSpPr>
          <p:nvPr>
            <p:ph type="body" idx="1"/>
          </p:nvPr>
        </p:nvSpPr>
        <p:spPr>
          <a:xfrm>
            <a:off x="736600" y="3706813"/>
            <a:ext cx="4521200" cy="18176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736600" y="5524500"/>
            <a:ext cx="4521200" cy="812641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5411788" y="3706813"/>
            <a:ext cx="4543425" cy="18176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5411788" y="5524500"/>
            <a:ext cx="4543425" cy="812641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5B8C7C7-72B6-4E2F-96C3-7A428D34AD63}" type="datetimeFigureOut">
              <a:rPr lang="nl-NL" smtClean="0"/>
              <a:t>17-6-2020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3060128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C5B8C7C7-72B6-4E2F-96C3-7A428D34AD63}" type="datetimeFigureOut">
              <a:rPr lang="nl-NL" smtClean="0"/>
              <a:t>17-6-2020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1228260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5B8C7C7-72B6-4E2F-96C3-7A428D34AD63}" type="datetimeFigureOut">
              <a:rPr lang="nl-NL" smtClean="0"/>
              <a:t>17-6-2020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40691145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44" name="Group 43"/>
          <p:cNvGrpSpPr/>
          <p:nvPr userDrawn="1"/>
        </p:nvGrpSpPr>
        <p:grpSpPr>
          <a:xfrm>
            <a:off x="-14057" y="0"/>
            <a:ext cx="10698114" cy="2163818"/>
            <a:chOff x="-14192" y="1382"/>
            <a:chExt cx="27451941" cy="4572641"/>
          </a:xfrm>
        </p:grpSpPr>
        <p:sp>
          <p:nvSpPr>
            <p:cNvPr id="45" name="Rectangle 16"/>
            <p:cNvSpPr/>
            <p:nvPr userDrawn="1"/>
          </p:nvSpPr>
          <p:spPr>
            <a:xfrm>
              <a:off x="4001" y="707797"/>
              <a:ext cx="27429212" cy="3866226"/>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46"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a:gsLst>
                <a:gs pos="53000">
                  <a:schemeClr val="bg1">
                    <a:lumMod val="95000"/>
                  </a:schemeClr>
                </a:gs>
                <a:gs pos="100000">
                  <a:srgbClr val="EE8012"/>
                </a:gs>
              </a:gsLst>
              <a:lin ang="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47" name="Rectangle 15"/>
            <p:cNvSpPr/>
            <p:nvPr userDrawn="1"/>
          </p:nvSpPr>
          <p:spPr>
            <a:xfrm>
              <a:off x="-14192" y="1382"/>
              <a:ext cx="27451941" cy="4570665"/>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a:gsLst>
                <a:gs pos="53000">
                  <a:schemeClr val="accent6"/>
                </a:gs>
                <a:gs pos="100000">
                  <a:schemeClr val="bg1"/>
                </a:gs>
              </a:gsLst>
              <a:lin ang="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ln>
                  <a:noFill/>
                </a:ln>
                <a:solidFill>
                  <a:schemeClr val="accent1"/>
                </a:solidFill>
              </a:endParaRPr>
            </a:p>
          </p:txBody>
        </p:sp>
      </p:grpSp>
      <p:grpSp>
        <p:nvGrpSpPr>
          <p:cNvPr id="21" name="Group 47">
            <a:extLst>
              <a:ext uri="{FF2B5EF4-FFF2-40B4-BE49-F238E27FC236}">
                <a16:creationId xmlns:a16="http://schemas.microsoft.com/office/drawing/2014/main" id="{148AF3B5-E884-46FA-A26E-1EE301D16BE3}"/>
              </a:ext>
            </a:extLst>
          </p:cNvPr>
          <p:cNvGrpSpPr/>
          <p:nvPr userDrawn="1"/>
        </p:nvGrpSpPr>
        <p:grpSpPr>
          <a:xfrm rot="10800000">
            <a:off x="-14057" y="14321898"/>
            <a:ext cx="10717612" cy="802685"/>
            <a:chOff x="-14192" y="1382"/>
            <a:chExt cx="27451941" cy="4572641"/>
          </a:xfrm>
        </p:grpSpPr>
        <p:sp>
          <p:nvSpPr>
            <p:cNvPr id="22" name="Rectangle 16">
              <a:extLst>
                <a:ext uri="{FF2B5EF4-FFF2-40B4-BE49-F238E27FC236}">
                  <a16:creationId xmlns:a16="http://schemas.microsoft.com/office/drawing/2014/main" id="{EBE1610E-D66F-47BB-BC5A-49FFD7372972}"/>
                </a:ext>
              </a:extLst>
            </p:cNvPr>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23" name="Rectangle 16">
              <a:extLst>
                <a:ext uri="{FF2B5EF4-FFF2-40B4-BE49-F238E27FC236}">
                  <a16:creationId xmlns:a16="http://schemas.microsoft.com/office/drawing/2014/main" id="{E650F6DA-6B60-49E4-9E25-8E0172621DDB}"/>
                </a:ext>
              </a:extLst>
            </p:cNvPr>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rgbClr val="EE8012"/>
                </a:gs>
                <a:gs pos="100000">
                  <a:schemeClr val="accent6">
                    <a:lumMod val="75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24" name="Rectangle 15">
              <a:extLst>
                <a:ext uri="{FF2B5EF4-FFF2-40B4-BE49-F238E27FC236}">
                  <a16:creationId xmlns:a16="http://schemas.microsoft.com/office/drawing/2014/main" id="{37734384-1200-41A1-960A-CDA0957D8362}"/>
                </a:ext>
              </a:extLst>
            </p:cNvPr>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rgbClr val="EE8012"/>
                </a:gs>
                <a:gs pos="100000">
                  <a:schemeClr val="accent6">
                    <a:lumMod val="75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ln>
                  <a:noFill/>
                </a:ln>
                <a:solidFill>
                  <a:schemeClr val="accent1"/>
                </a:solidFill>
              </a:endParaRPr>
            </a:p>
          </p:txBody>
        </p:sp>
      </p:grpSp>
      <p:pic>
        <p:nvPicPr>
          <p:cNvPr id="25" name="Afbeelding 24">
            <a:extLst>
              <a:ext uri="{FF2B5EF4-FFF2-40B4-BE49-F238E27FC236}">
                <a16:creationId xmlns:a16="http://schemas.microsoft.com/office/drawing/2014/main" id="{63B96FA3-0D72-46B4-8579-4BCA594CD365}"/>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07092" y="1291965"/>
            <a:ext cx="2255815" cy="955670"/>
          </a:xfrm>
          <a:prstGeom prst="rect">
            <a:avLst/>
          </a:prstGeom>
          <a:noFill/>
          <a:ln>
            <a:noFill/>
          </a:ln>
        </p:spPr>
      </p:pic>
      <p:sp>
        <p:nvSpPr>
          <p:cNvPr id="26" name="Text Placeholder 76">
            <a:extLst>
              <a:ext uri="{FF2B5EF4-FFF2-40B4-BE49-F238E27FC236}">
                <a16:creationId xmlns:a16="http://schemas.microsoft.com/office/drawing/2014/main" id="{E87103A8-1C7F-479C-8A56-D7F990FB145A}"/>
              </a:ext>
            </a:extLst>
          </p:cNvPr>
          <p:cNvSpPr txBox="1">
            <a:spLocks/>
          </p:cNvSpPr>
          <p:nvPr userDrawn="1"/>
        </p:nvSpPr>
        <p:spPr>
          <a:xfrm>
            <a:off x="1124753" y="292709"/>
            <a:ext cx="8439132" cy="942613"/>
          </a:xfrm>
          <a:prstGeom prst="rect">
            <a:avLst/>
          </a:prstGeom>
        </p:spPr>
        <p:txBody>
          <a:bodyPr lIns="27322" tIns="13661" rIns="27322" bIns="13661" anchor="ctr" anchorCtr="1">
            <a:normAutofit fontScale="77500" lnSpcReduction="20000"/>
          </a:bodyPr>
          <a:lstStyle>
            <a:lvl1pPr marL="0" indent="0" algn="ctr" defTabSz="1518303" rtl="0" eaLnBrk="1" latinLnBrk="0" hangingPunct="1">
              <a:spcBef>
                <a:spcPct val="20000"/>
              </a:spcBef>
              <a:buFontTx/>
              <a:buNone/>
              <a:defRPr sz="4800" b="1" kern="1200">
                <a:solidFill>
                  <a:schemeClr val="bg1"/>
                </a:solidFill>
                <a:latin typeface="+mj-lt"/>
                <a:ea typeface="+mn-ea"/>
                <a:cs typeface="+mn-cs"/>
              </a:defRPr>
            </a:lvl1pPr>
            <a:lvl2pPr marL="1233621" indent="-474469" algn="l" defTabSz="1518303" rtl="0" eaLnBrk="1" latinLnBrk="0" hangingPunct="1">
              <a:spcBef>
                <a:spcPct val="20000"/>
              </a:spcBef>
              <a:buFontTx/>
              <a:buNone/>
              <a:defRPr sz="2200" kern="1200">
                <a:solidFill>
                  <a:schemeClr val="tx1"/>
                </a:solidFill>
                <a:latin typeface="+mn-lt"/>
                <a:ea typeface="+mn-ea"/>
                <a:cs typeface="+mn-cs"/>
              </a:defRPr>
            </a:lvl2pPr>
            <a:lvl3pPr marL="1897879" indent="-379577" algn="l" defTabSz="1518303" rtl="0" eaLnBrk="1" latinLnBrk="0" hangingPunct="1">
              <a:spcBef>
                <a:spcPct val="20000"/>
              </a:spcBef>
              <a:buFontTx/>
              <a:buNone/>
              <a:defRPr sz="2200" kern="1200">
                <a:solidFill>
                  <a:schemeClr val="tx1"/>
                </a:solidFill>
                <a:latin typeface="+mn-lt"/>
                <a:ea typeface="+mn-ea"/>
                <a:cs typeface="+mn-cs"/>
              </a:defRPr>
            </a:lvl3pPr>
            <a:lvl4pPr marL="2657031" indent="-379577" algn="l" defTabSz="1518303" rtl="0" eaLnBrk="1" latinLnBrk="0" hangingPunct="1">
              <a:spcBef>
                <a:spcPct val="20000"/>
              </a:spcBef>
              <a:buFontTx/>
              <a:buNone/>
              <a:defRPr sz="2200" kern="1200">
                <a:solidFill>
                  <a:schemeClr val="tx1"/>
                </a:solidFill>
                <a:latin typeface="+mn-lt"/>
                <a:ea typeface="+mn-ea"/>
                <a:cs typeface="+mn-cs"/>
              </a:defRPr>
            </a:lvl4pPr>
            <a:lvl5pPr marL="3416181" indent="-379577" algn="l" defTabSz="1518303" rtl="0" eaLnBrk="1" latinLnBrk="0" hangingPunct="1">
              <a:spcBef>
                <a:spcPct val="20000"/>
              </a:spcBef>
              <a:buFontTx/>
              <a:buNone/>
              <a:defRPr sz="22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algn="ctr"/>
            <a:r>
              <a:rPr lang="en-US" b="1" dirty="0" err="1">
                <a:solidFill>
                  <a:schemeClr val="tx1"/>
                </a:solidFill>
                <a:latin typeface="Leelawadee" panose="020B0502040204020203" pitchFamily="34" charset="-34"/>
                <a:cs typeface="Leelawadee" panose="020B0502040204020203" pitchFamily="34" charset="-34"/>
              </a:rPr>
              <a:t>Jaarverslag</a:t>
            </a:r>
            <a:r>
              <a:rPr lang="en-US" b="1" dirty="0">
                <a:solidFill>
                  <a:schemeClr val="tx1"/>
                </a:solidFill>
                <a:latin typeface="Leelawadee" panose="020B0502040204020203" pitchFamily="34" charset="-34"/>
                <a:cs typeface="Leelawadee" panose="020B0502040204020203" pitchFamily="34" charset="-34"/>
              </a:rPr>
              <a:t> 2019 en </a:t>
            </a:r>
            <a:r>
              <a:rPr lang="en-US" b="1" dirty="0" err="1">
                <a:solidFill>
                  <a:schemeClr val="tx1"/>
                </a:solidFill>
                <a:latin typeface="Leelawadee" panose="020B0502040204020203" pitchFamily="34" charset="-34"/>
                <a:cs typeface="Leelawadee" panose="020B0502040204020203" pitchFamily="34" charset="-34"/>
              </a:rPr>
              <a:t>Jaarplan</a:t>
            </a:r>
            <a:r>
              <a:rPr lang="en-US" b="1" dirty="0">
                <a:solidFill>
                  <a:schemeClr val="tx1"/>
                </a:solidFill>
                <a:latin typeface="Leelawadee" panose="020B0502040204020203" pitchFamily="34" charset="-34"/>
                <a:cs typeface="Leelawadee" panose="020B0502040204020203" pitchFamily="34" charset="-34"/>
              </a:rPr>
              <a:t> 2020</a:t>
            </a:r>
          </a:p>
        </p:txBody>
      </p:sp>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1518303" rtl="0" eaLnBrk="1" latinLnBrk="0" hangingPunct="1">
        <a:spcBef>
          <a:spcPct val="0"/>
        </a:spcBef>
        <a:buNone/>
        <a:defRPr sz="3000" kern="1200">
          <a:solidFill>
            <a:schemeClr val="bg1"/>
          </a:solidFill>
          <a:latin typeface="Trebuchet MS" pitchFamily="34" charset="0"/>
          <a:ea typeface="+mj-ea"/>
          <a:cs typeface="+mj-cs"/>
        </a:defRPr>
      </a:lvl1pPr>
    </p:titleStyle>
    <p:body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p:bodyStyle>
    <p:otherStyle>
      <a:defPPr>
        <a:defRPr lang="en-US"/>
      </a:defPPr>
      <a:lvl1pPr marL="0" algn="l" defTabSz="1518303" rtl="0" eaLnBrk="1" latinLnBrk="0" hangingPunct="1">
        <a:defRPr sz="3000" kern="1200">
          <a:solidFill>
            <a:schemeClr val="tx1"/>
          </a:solidFill>
          <a:latin typeface="+mn-lt"/>
          <a:ea typeface="+mn-ea"/>
          <a:cs typeface="+mn-cs"/>
        </a:defRPr>
      </a:lvl1pPr>
      <a:lvl2pPr marL="759152" algn="l" defTabSz="1518303" rtl="0" eaLnBrk="1" latinLnBrk="0" hangingPunct="1">
        <a:defRPr sz="3000" kern="1200">
          <a:solidFill>
            <a:schemeClr val="tx1"/>
          </a:solidFill>
          <a:latin typeface="+mn-lt"/>
          <a:ea typeface="+mn-ea"/>
          <a:cs typeface="+mn-cs"/>
        </a:defRPr>
      </a:lvl2pPr>
      <a:lvl3pPr marL="1518303" algn="l" defTabSz="1518303" rtl="0" eaLnBrk="1" latinLnBrk="0" hangingPunct="1">
        <a:defRPr sz="3000" kern="1200">
          <a:solidFill>
            <a:schemeClr val="tx1"/>
          </a:solidFill>
          <a:latin typeface="+mn-lt"/>
          <a:ea typeface="+mn-ea"/>
          <a:cs typeface="+mn-cs"/>
        </a:defRPr>
      </a:lvl3pPr>
      <a:lvl4pPr marL="2277454" algn="l" defTabSz="1518303" rtl="0" eaLnBrk="1" latinLnBrk="0" hangingPunct="1">
        <a:defRPr sz="3000" kern="1200">
          <a:solidFill>
            <a:schemeClr val="tx1"/>
          </a:solidFill>
          <a:latin typeface="+mn-lt"/>
          <a:ea typeface="+mn-ea"/>
          <a:cs typeface="+mn-cs"/>
        </a:defRPr>
      </a:lvl4pPr>
      <a:lvl5pPr marL="3036607" algn="l" defTabSz="1518303" rtl="0" eaLnBrk="1" latinLnBrk="0" hangingPunct="1">
        <a:defRPr sz="3000" kern="1200">
          <a:solidFill>
            <a:schemeClr val="tx1"/>
          </a:solidFill>
          <a:latin typeface="+mn-lt"/>
          <a:ea typeface="+mn-ea"/>
          <a:cs typeface="+mn-cs"/>
        </a:defRPr>
      </a:lvl5pPr>
      <a:lvl6pPr marL="3795757" algn="l" defTabSz="1518303" rtl="0" eaLnBrk="1" latinLnBrk="0" hangingPunct="1">
        <a:defRPr sz="3000" kern="1200">
          <a:solidFill>
            <a:schemeClr val="tx1"/>
          </a:solidFill>
          <a:latin typeface="+mn-lt"/>
          <a:ea typeface="+mn-ea"/>
          <a:cs typeface="+mn-cs"/>
        </a:defRPr>
      </a:lvl6pPr>
      <a:lvl7pPr marL="4554909" algn="l" defTabSz="1518303" rtl="0" eaLnBrk="1" latinLnBrk="0" hangingPunct="1">
        <a:defRPr sz="3000" kern="1200">
          <a:solidFill>
            <a:schemeClr val="tx1"/>
          </a:solidFill>
          <a:latin typeface="+mn-lt"/>
          <a:ea typeface="+mn-ea"/>
          <a:cs typeface="+mn-cs"/>
        </a:defRPr>
      </a:lvl7pPr>
      <a:lvl8pPr marL="5314062" algn="l" defTabSz="1518303" rtl="0" eaLnBrk="1" latinLnBrk="0" hangingPunct="1">
        <a:defRPr sz="3000" kern="1200">
          <a:solidFill>
            <a:schemeClr val="tx1"/>
          </a:solidFill>
          <a:latin typeface="+mn-lt"/>
          <a:ea typeface="+mn-ea"/>
          <a:cs typeface="+mn-cs"/>
        </a:defRPr>
      </a:lvl8pPr>
      <a:lvl9pPr marL="6073212" algn="l" defTabSz="1518303" rtl="0" eaLnBrk="1" latinLnBrk="0" hangingPunct="1">
        <a:defRPr sz="30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6" userDrawn="1">
          <p15:clr>
            <a:srgbClr val="F26B43"/>
          </p15:clr>
        </p15:guide>
        <p15:guide id="2" orient="horz" pos="135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505670" y="14821896"/>
            <a:ext cx="930982" cy="122666"/>
          </a:xfrm>
          <a:prstGeom prst="rect">
            <a:avLst/>
          </a:prstGeom>
          <a:noFill/>
          <a:ln w="9525">
            <a:noFill/>
            <a:miter lim="800000"/>
            <a:headEnd/>
            <a:tailEnd/>
          </a:ln>
          <a:effectLst/>
        </p:spPr>
        <p:txBody>
          <a:bodyPr wrap="square" lIns="31571" tIns="15782" rIns="31571" bIns="15782">
            <a:spAutoFit/>
          </a:bodyPr>
          <a:lstStyle/>
          <a:p>
            <a:pPr eaLnBrk="0" hangingPunct="0">
              <a:lnSpc>
                <a:spcPct val="65000"/>
              </a:lnSpc>
              <a:spcBef>
                <a:spcPct val="50000"/>
              </a:spcBef>
              <a:defRPr/>
            </a:pPr>
            <a:r>
              <a:rPr lang="en-US" sz="2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400" b="1" dirty="0">
                <a:solidFill>
                  <a:schemeClr val="bg1">
                    <a:lumMod val="75000"/>
                  </a:schemeClr>
                </a:solidFill>
                <a:latin typeface="Arial" charset="0"/>
              </a:rPr>
              <a:t>www.PosterPresentations.com</a:t>
            </a:r>
          </a:p>
        </p:txBody>
      </p:sp>
      <p:sp>
        <p:nvSpPr>
          <p:cNvPr id="35" name="TextBox 34"/>
          <p:cNvSpPr txBox="1"/>
          <p:nvPr userDrawn="1"/>
        </p:nvSpPr>
        <p:spPr>
          <a:xfrm>
            <a:off x="11083892" y="13580639"/>
            <a:ext cx="2416495" cy="861774"/>
          </a:xfrm>
          <a:prstGeom prst="rect">
            <a:avLst/>
          </a:prstGeom>
          <a:noFill/>
        </p:spPr>
        <p:txBody>
          <a:bodyPr wrap="none" lIns="0" tIns="0" rIns="0" bIns="0" rtlCol="0">
            <a:spAutoFit/>
          </a:bodyPr>
          <a:lstStyle/>
          <a:p>
            <a:pPr>
              <a:lnSpc>
                <a:spcPct val="100000"/>
              </a:lnSpc>
            </a:pPr>
            <a:r>
              <a:rPr lang="en-US" sz="1400" dirty="0">
                <a:solidFill>
                  <a:schemeClr val="bg1"/>
                </a:solidFill>
                <a:latin typeface="Calibri" panose="020F0502020204030204" pitchFamily="34" charset="0"/>
              </a:rPr>
              <a:t>© 2015</a:t>
            </a:r>
            <a:r>
              <a:rPr lang="en-US" sz="1400" baseline="0" dirty="0">
                <a:solidFill>
                  <a:schemeClr val="bg1"/>
                </a:solidFill>
                <a:latin typeface="Calibri" panose="020F0502020204030204" pitchFamily="34" charset="0"/>
              </a:rPr>
              <a:t> </a:t>
            </a:r>
            <a:r>
              <a:rPr lang="en-US" sz="1400" dirty="0">
                <a:solidFill>
                  <a:schemeClr val="bg1"/>
                </a:solidFill>
                <a:latin typeface="Calibri" panose="020F0502020204030204" pitchFamily="34" charset="0"/>
              </a:rPr>
              <a:t>PosterPresentations.com</a:t>
            </a:r>
          </a:p>
          <a:p>
            <a:pPr marL="171446" indent="0">
              <a:lnSpc>
                <a:spcPct val="100000"/>
              </a:lnSpc>
            </a:pPr>
            <a:r>
              <a:rPr lang="en-US" sz="1400" dirty="0">
                <a:solidFill>
                  <a:schemeClr val="bg1"/>
                </a:solidFill>
                <a:latin typeface="Calibri" panose="020F0502020204030204" pitchFamily="34" charset="0"/>
              </a:rPr>
              <a:t>2117 Fourth Street ,</a:t>
            </a:r>
            <a:r>
              <a:rPr lang="en-US" sz="1400" baseline="0" dirty="0">
                <a:solidFill>
                  <a:schemeClr val="bg1"/>
                </a:solidFill>
                <a:latin typeface="Calibri" panose="020F0502020204030204" pitchFamily="34" charset="0"/>
              </a:rPr>
              <a:t> Unit C</a:t>
            </a:r>
          </a:p>
          <a:p>
            <a:pPr marL="171446" indent="0">
              <a:lnSpc>
                <a:spcPct val="100000"/>
              </a:lnSpc>
            </a:pPr>
            <a:r>
              <a:rPr lang="en-US" sz="1400" baseline="0" dirty="0">
                <a:solidFill>
                  <a:schemeClr val="bg1"/>
                </a:solidFill>
                <a:latin typeface="Calibri" panose="020F0502020204030204" pitchFamily="34" charset="0"/>
              </a:rPr>
              <a:t>Berkeley CA 94710</a:t>
            </a:r>
            <a:br>
              <a:rPr lang="en-US" sz="1400" baseline="0" dirty="0">
                <a:solidFill>
                  <a:schemeClr val="bg1"/>
                </a:solidFill>
                <a:latin typeface="Calibri" panose="020F0502020204030204" pitchFamily="34" charset="0"/>
              </a:rPr>
            </a:br>
            <a:r>
              <a:rPr lang="en-US" sz="1400" b="1" baseline="0" dirty="0">
                <a:solidFill>
                  <a:srgbClr val="FFFF00"/>
                </a:solidFill>
                <a:latin typeface="Calibri" panose="020F0502020204030204" pitchFamily="34" charset="0"/>
              </a:rPr>
              <a:t>posterpresenter@gmail.com</a:t>
            </a:r>
            <a:endParaRPr lang="en-US" sz="1400" b="1" dirty="0">
              <a:solidFill>
                <a:srgbClr val="FFFF00"/>
              </a:solidFill>
              <a:latin typeface="Calibri" panose="020F0502020204030204" pitchFamily="34" charset="0"/>
            </a:endParaRPr>
          </a:p>
        </p:txBody>
      </p:sp>
      <p:sp>
        <p:nvSpPr>
          <p:cNvPr id="36" name="Rounded Rectangle 35"/>
          <p:cNvSpPr/>
          <p:nvPr userDrawn="1"/>
        </p:nvSpPr>
        <p:spPr>
          <a:xfrm>
            <a:off x="198150" y="2412917"/>
            <a:ext cx="10266648" cy="11614214"/>
          </a:xfrm>
          <a:prstGeom prst="roundRect">
            <a:avLst>
              <a:gd name="adj" fmla="val 2285"/>
            </a:avLst>
          </a:prstGeom>
          <a:no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grpSp>
        <p:nvGrpSpPr>
          <p:cNvPr id="37" name="Group 36"/>
          <p:cNvGrpSpPr/>
          <p:nvPr userDrawn="1"/>
        </p:nvGrpSpPr>
        <p:grpSpPr>
          <a:xfrm>
            <a:off x="-9475" y="-9251"/>
            <a:ext cx="10698114" cy="2163818"/>
            <a:chOff x="-14192" y="1382"/>
            <a:chExt cx="27451941" cy="4572641"/>
          </a:xfrm>
        </p:grpSpPr>
        <p:sp>
          <p:nvSpPr>
            <p:cNvPr id="38" name="Rectangle 16"/>
            <p:cNvSpPr/>
            <p:nvPr userDrawn="1"/>
          </p:nvSpPr>
          <p:spPr>
            <a:xfrm>
              <a:off x="4001" y="707797"/>
              <a:ext cx="27429212" cy="3866226"/>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39"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40" name="Rectangle 15"/>
            <p:cNvSpPr/>
            <p:nvPr userDrawn="1"/>
          </p:nvSpPr>
          <p:spPr>
            <a:xfrm>
              <a:off x="-14192" y="1382"/>
              <a:ext cx="27451941" cy="4570665"/>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ln>
                  <a:noFill/>
                </a:ln>
                <a:solidFill>
                  <a:schemeClr val="accent1"/>
                </a:solidFill>
              </a:endParaRPr>
            </a:p>
          </p:txBody>
        </p:sp>
      </p:grpSp>
      <p:grpSp>
        <p:nvGrpSpPr>
          <p:cNvPr id="41" name="Group 40"/>
          <p:cNvGrpSpPr/>
          <p:nvPr userDrawn="1"/>
        </p:nvGrpSpPr>
        <p:grpSpPr>
          <a:xfrm rot="10800000">
            <a:off x="-14057" y="14173203"/>
            <a:ext cx="10717612" cy="951381"/>
            <a:chOff x="-14192" y="1382"/>
            <a:chExt cx="27451941" cy="4572641"/>
          </a:xfrm>
        </p:grpSpPr>
        <p:sp>
          <p:nvSpPr>
            <p:cNvPr id="43"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44"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46"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ln>
                  <a:noFill/>
                </a:ln>
                <a:solidFill>
                  <a:schemeClr val="accent1"/>
                </a:solidFill>
              </a:endParaRPr>
            </a:p>
          </p:txBody>
        </p:sp>
      </p:grpSp>
      <p:sp>
        <p:nvSpPr>
          <p:cNvPr id="47" name="Text Box 14"/>
          <p:cNvSpPr txBox="1">
            <a:spLocks noChangeArrowheads="1"/>
          </p:cNvSpPr>
          <p:nvPr userDrawn="1"/>
        </p:nvSpPr>
        <p:spPr bwMode="auto">
          <a:xfrm>
            <a:off x="419976" y="14691625"/>
            <a:ext cx="3786383" cy="252940"/>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1518303" rtl="0" eaLnBrk="1" latinLnBrk="0" hangingPunct="1">
        <a:spcBef>
          <a:spcPct val="0"/>
        </a:spcBef>
        <a:buNone/>
        <a:defRPr sz="3000" kern="1200">
          <a:solidFill>
            <a:schemeClr val="bg1"/>
          </a:solidFill>
          <a:latin typeface="Trebuchet MS" pitchFamily="34" charset="0"/>
          <a:ea typeface="+mj-ea"/>
          <a:cs typeface="+mj-cs"/>
        </a:defRPr>
      </a:lvl1pPr>
    </p:titleStyle>
    <p:body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p:bodyStyle>
    <p:otherStyle>
      <a:defPPr>
        <a:defRPr lang="en-US"/>
      </a:defPPr>
      <a:lvl1pPr marL="0" algn="l" defTabSz="1518303" rtl="0" eaLnBrk="1" latinLnBrk="0" hangingPunct="1">
        <a:defRPr sz="3000" kern="1200">
          <a:solidFill>
            <a:schemeClr val="tx1"/>
          </a:solidFill>
          <a:latin typeface="+mn-lt"/>
          <a:ea typeface="+mn-ea"/>
          <a:cs typeface="+mn-cs"/>
        </a:defRPr>
      </a:lvl1pPr>
      <a:lvl2pPr marL="759152" algn="l" defTabSz="1518303" rtl="0" eaLnBrk="1" latinLnBrk="0" hangingPunct="1">
        <a:defRPr sz="3000" kern="1200">
          <a:solidFill>
            <a:schemeClr val="tx1"/>
          </a:solidFill>
          <a:latin typeface="+mn-lt"/>
          <a:ea typeface="+mn-ea"/>
          <a:cs typeface="+mn-cs"/>
        </a:defRPr>
      </a:lvl2pPr>
      <a:lvl3pPr marL="1518303" algn="l" defTabSz="1518303" rtl="0" eaLnBrk="1" latinLnBrk="0" hangingPunct="1">
        <a:defRPr sz="3000" kern="1200">
          <a:solidFill>
            <a:schemeClr val="tx1"/>
          </a:solidFill>
          <a:latin typeface="+mn-lt"/>
          <a:ea typeface="+mn-ea"/>
          <a:cs typeface="+mn-cs"/>
        </a:defRPr>
      </a:lvl3pPr>
      <a:lvl4pPr marL="2277454" algn="l" defTabSz="1518303" rtl="0" eaLnBrk="1" latinLnBrk="0" hangingPunct="1">
        <a:defRPr sz="3000" kern="1200">
          <a:solidFill>
            <a:schemeClr val="tx1"/>
          </a:solidFill>
          <a:latin typeface="+mn-lt"/>
          <a:ea typeface="+mn-ea"/>
          <a:cs typeface="+mn-cs"/>
        </a:defRPr>
      </a:lvl4pPr>
      <a:lvl5pPr marL="3036607" algn="l" defTabSz="1518303" rtl="0" eaLnBrk="1" latinLnBrk="0" hangingPunct="1">
        <a:defRPr sz="3000" kern="1200">
          <a:solidFill>
            <a:schemeClr val="tx1"/>
          </a:solidFill>
          <a:latin typeface="+mn-lt"/>
          <a:ea typeface="+mn-ea"/>
          <a:cs typeface="+mn-cs"/>
        </a:defRPr>
      </a:lvl5pPr>
      <a:lvl6pPr marL="3795757" algn="l" defTabSz="1518303" rtl="0" eaLnBrk="1" latinLnBrk="0" hangingPunct="1">
        <a:defRPr sz="3000" kern="1200">
          <a:solidFill>
            <a:schemeClr val="tx1"/>
          </a:solidFill>
          <a:latin typeface="+mn-lt"/>
          <a:ea typeface="+mn-ea"/>
          <a:cs typeface="+mn-cs"/>
        </a:defRPr>
      </a:lvl6pPr>
      <a:lvl7pPr marL="4554909" algn="l" defTabSz="1518303" rtl="0" eaLnBrk="1" latinLnBrk="0" hangingPunct="1">
        <a:defRPr sz="3000" kern="1200">
          <a:solidFill>
            <a:schemeClr val="tx1"/>
          </a:solidFill>
          <a:latin typeface="+mn-lt"/>
          <a:ea typeface="+mn-ea"/>
          <a:cs typeface="+mn-cs"/>
        </a:defRPr>
      </a:lvl7pPr>
      <a:lvl8pPr marL="5314062" algn="l" defTabSz="1518303" rtl="0" eaLnBrk="1" latinLnBrk="0" hangingPunct="1">
        <a:defRPr sz="3000" kern="1200">
          <a:solidFill>
            <a:schemeClr val="tx1"/>
          </a:solidFill>
          <a:latin typeface="+mn-lt"/>
          <a:ea typeface="+mn-ea"/>
          <a:cs typeface="+mn-cs"/>
        </a:defRPr>
      </a:lvl8pPr>
      <a:lvl9pPr marL="6073212" algn="l" defTabSz="1518303" rtl="0" eaLnBrk="1" latinLnBrk="0" hangingPunct="1">
        <a:defRPr sz="3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735013" y="804863"/>
            <a:ext cx="9218612" cy="2924175"/>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735013" y="4025900"/>
            <a:ext cx="9218612" cy="95964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735013" y="14017625"/>
            <a:ext cx="2405062" cy="804863"/>
          </a:xfrm>
          <a:prstGeom prst="rect">
            <a:avLst/>
          </a:prstGeom>
        </p:spPr>
        <p:txBody>
          <a:bodyPr vert="horz" lIns="91440" tIns="45720" rIns="91440" bIns="45720" rtlCol="0" anchor="ctr"/>
          <a:lstStyle>
            <a:lvl1pPr algn="l">
              <a:defRPr sz="1200">
                <a:solidFill>
                  <a:schemeClr val="tx1">
                    <a:tint val="75000"/>
                  </a:schemeClr>
                </a:solidFill>
              </a:defRPr>
            </a:lvl1pPr>
          </a:lstStyle>
          <a:p>
            <a:fld id="{C5B8C7C7-72B6-4E2F-96C3-7A428D34AD63}" type="datetimeFigureOut">
              <a:rPr lang="nl-NL" smtClean="0"/>
              <a:t>17-6-2020</a:t>
            </a:fld>
            <a:endParaRPr lang="nl-NL"/>
          </a:p>
        </p:txBody>
      </p:sp>
      <p:sp>
        <p:nvSpPr>
          <p:cNvPr id="5" name="Tijdelijke aanduiding voor voettekst 4"/>
          <p:cNvSpPr>
            <a:spLocks noGrp="1"/>
          </p:cNvSpPr>
          <p:nvPr>
            <p:ph type="ftr" sz="quarter" idx="3"/>
          </p:nvPr>
        </p:nvSpPr>
        <p:spPr>
          <a:xfrm>
            <a:off x="3540125" y="14017625"/>
            <a:ext cx="3608388" cy="80486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7548563" y="14017625"/>
            <a:ext cx="2405062" cy="804863"/>
          </a:xfrm>
          <a:prstGeom prst="rect">
            <a:avLst/>
          </a:prstGeom>
        </p:spPr>
        <p:txBody>
          <a:bodyPr vert="horz" lIns="91440" tIns="45720" rIns="91440" bIns="45720" rtlCol="0" anchor="ctr"/>
          <a:lstStyle>
            <a:lvl1pPr algn="r">
              <a:defRPr sz="1200">
                <a:solidFill>
                  <a:schemeClr val="tx1">
                    <a:tint val="75000"/>
                  </a:schemeClr>
                </a:solidFill>
              </a:defRPr>
            </a:lvl1pPr>
          </a:lstStyle>
          <a:p>
            <a:fld id="{F71DE825-89D0-41D5-BF66-8E58FCBD7414}" type="slidenum">
              <a:rPr lang="nl-NL" smtClean="0"/>
              <a:t>‹nr.›</a:t>
            </a:fld>
            <a:endParaRPr lang="nl-NL"/>
          </a:p>
        </p:txBody>
      </p:sp>
    </p:spTree>
    <p:extLst>
      <p:ext uri="{BB962C8B-B14F-4D97-AF65-F5344CB8AC3E}">
        <p14:creationId xmlns:p14="http://schemas.microsoft.com/office/powerpoint/2010/main" val="820249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hyperlink" Target="http://www.groenehartrekenkamer.nl/" TargetMode="External"/><Relationship Id="rId10" Type="http://schemas.openxmlformats.org/officeDocument/2006/relationships/image" Target="../media/image7.png"/><Relationship Id="rId4" Type="http://schemas.openxmlformats.org/officeDocument/2006/relationships/hyperlink" Target="mailto:info@groenehartrekenkamer.nl"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hyperlink" Target="mailto:info@groenehartrekenkamer.n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Text Placeholder 231"/>
          <p:cNvSpPr>
            <a:spLocks noGrp="1"/>
          </p:cNvSpPr>
          <p:nvPr>
            <p:ph type="body" sz="quarter" idx="10"/>
          </p:nvPr>
        </p:nvSpPr>
        <p:spPr>
          <a:xfrm>
            <a:off x="243723" y="2791655"/>
            <a:ext cx="5024082" cy="1300198"/>
          </a:xfrm>
        </p:spPr>
        <p:txBody>
          <a:bodyPr/>
          <a:lstStyle/>
          <a:p>
            <a:r>
              <a:rPr lang="nl-NL" sz="1100" dirty="0">
                <a:latin typeface="+mn-lt"/>
              </a:rPr>
              <a:t>Voor u ligt het jaarverslag 2019 en jaarplan 2020. In het jaarverslag 2019 geeft de rekenkamercommissie een verantwoording van de activiteiten en uitgaven in het betreffende </a:t>
            </a:r>
            <a:r>
              <a:rPr lang="nl-NL" sz="1100" dirty="0" err="1">
                <a:latin typeface="+mn-lt"/>
              </a:rPr>
              <a:t>onderzoeksjaar</a:t>
            </a:r>
            <a:r>
              <a:rPr lang="nl-NL" sz="1100" dirty="0">
                <a:latin typeface="+mn-lt"/>
              </a:rPr>
              <a:t>. Het jaarplan 2020 blikt vooruit: welke activiteiten staan gepland, welke onderzoeken lopen er, of worden gestart en wat is de begroting? Het totaal geeft een beeld van waar de rekenkamercommissie staat en naar toe gaat. </a:t>
            </a:r>
          </a:p>
          <a:p>
            <a:endParaRPr lang="nl-NL" sz="1100" dirty="0">
              <a:latin typeface="+mn-lt"/>
            </a:endParaRPr>
          </a:p>
        </p:txBody>
      </p:sp>
      <p:sp>
        <p:nvSpPr>
          <p:cNvPr id="233" name="Text Placeholder 232"/>
          <p:cNvSpPr>
            <a:spLocks noGrp="1"/>
          </p:cNvSpPr>
          <p:nvPr>
            <p:ph type="body" sz="quarter" idx="11"/>
          </p:nvPr>
        </p:nvSpPr>
        <p:spPr>
          <a:xfrm>
            <a:off x="243723" y="2478055"/>
            <a:ext cx="5044319" cy="233159"/>
          </a:xfrm>
        </p:spPr>
        <p:txBody>
          <a:bodyPr/>
          <a:lstStyle/>
          <a:p>
            <a:r>
              <a:rPr lang="en-US" sz="1100" dirty="0"/>
              <a:t>VOORWOORD</a:t>
            </a:r>
          </a:p>
        </p:txBody>
      </p:sp>
      <p:sp>
        <p:nvSpPr>
          <p:cNvPr id="238" name="Text Placeholder 237"/>
          <p:cNvSpPr>
            <a:spLocks noGrp="1"/>
          </p:cNvSpPr>
          <p:nvPr>
            <p:ph type="body" sz="quarter" idx="26"/>
          </p:nvPr>
        </p:nvSpPr>
        <p:spPr>
          <a:xfrm>
            <a:off x="239331" y="4464626"/>
            <a:ext cx="5044254" cy="3071273"/>
          </a:xfrm>
        </p:spPr>
        <p:txBody>
          <a:bodyPr/>
          <a:lstStyle/>
          <a:p>
            <a:r>
              <a:rPr lang="nl-NL" sz="1100" b="1" dirty="0">
                <a:latin typeface="+mn-lt"/>
              </a:rPr>
              <a:t>Samenstelling Groene Hart Rekenkamer</a:t>
            </a:r>
            <a:endParaRPr lang="nl-NL" sz="1100" dirty="0">
              <a:latin typeface="+mn-lt"/>
            </a:endParaRPr>
          </a:p>
          <a:p>
            <a:r>
              <a:rPr lang="nl-NL" sz="1100" dirty="0">
                <a:latin typeface="+mn-lt"/>
              </a:rPr>
              <a:t>De Groene Hart rekenkamer bestaat uit drie onafhankelijke externe leden en wordt ondersteund door de ambtelijk secretaris. Op onderstaande foto ziet u van links naar rechts: Elly van der Welle (ambtelijk secretaris, sinds januari 2020), Marjolijn Blom (voorzitter), Jeroen van Oort (lid) en Maarten ter Hoeve (lid en vicevoorzitter). </a:t>
            </a:r>
          </a:p>
          <a:p>
            <a:r>
              <a:rPr lang="nl-NL" sz="1100" dirty="0">
                <a:latin typeface="+mn-lt"/>
              </a:rPr>
              <a:t>De Rekenkamercommissie is sinds april 2017 in deze samenstelling actief.</a:t>
            </a: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p:txBody>
      </p:sp>
      <p:pic>
        <p:nvPicPr>
          <p:cNvPr id="225" name="Afbeelding 2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6813" y="2526603"/>
            <a:ext cx="360000" cy="360000"/>
          </a:xfrm>
          <a:prstGeom prst="rect">
            <a:avLst/>
          </a:prstGeom>
        </p:spPr>
      </p:pic>
      <p:sp>
        <p:nvSpPr>
          <p:cNvPr id="52" name="Text Placeholder 241"/>
          <p:cNvSpPr>
            <a:spLocks noGrp="1"/>
          </p:cNvSpPr>
          <p:nvPr>
            <p:ph type="body" sz="quarter" idx="30"/>
          </p:nvPr>
        </p:nvSpPr>
        <p:spPr>
          <a:xfrm>
            <a:off x="5436192" y="2734063"/>
            <a:ext cx="5042868" cy="6287538"/>
          </a:xfrm>
        </p:spPr>
        <p:txBody>
          <a:bodyPr/>
          <a:lstStyle/>
          <a:p>
            <a:r>
              <a:rPr lang="nl-NL" sz="1100" dirty="0">
                <a:latin typeface="+mn-lt"/>
              </a:rPr>
              <a:t>De rekenkamercommissie wil een open en toegankelijk orgaan zijn. Dit betekent dat zij actief informatie wil bieden. De communicatie van de rekenkamercommissie richt zich zowel op de gemeentelijke instanties (hiermee bedoelen wij de gemeenteraden, colleges van B&amp;W en de ambtelijke organisaties) als burgers en organisaties uit de vier betrokken gemeenten.   </a:t>
            </a:r>
          </a:p>
          <a:p>
            <a:r>
              <a:rPr lang="nl-NL" sz="1100" dirty="0">
                <a:latin typeface="+mn-lt"/>
              </a:rPr>
              <a:t> </a:t>
            </a:r>
          </a:p>
          <a:p>
            <a:r>
              <a:rPr lang="nl-NL" sz="1100" b="1" dirty="0">
                <a:latin typeface="+mn-lt"/>
              </a:rPr>
              <a:t>Communicatie richting gemeentelijke instanties</a:t>
            </a:r>
            <a:endParaRPr lang="nl-NL" sz="1100" dirty="0">
              <a:latin typeface="+mn-lt"/>
            </a:endParaRPr>
          </a:p>
          <a:p>
            <a:r>
              <a:rPr lang="nl-NL" sz="1100" dirty="0">
                <a:latin typeface="+mn-lt"/>
              </a:rPr>
              <a:t>De programmaraad vormt het eerste aanspreekpunt voor zowel de vier gemeenteraden als voor de rekenkamercommissie. De rekenkamercommissie zal in haar communicatie dan ook gebruik maken van de programmaraad als verbindingsschakel tussen de rekenkamercommissie en de raden die zij in de programmaraad vertegenwoordigen. </a:t>
            </a:r>
          </a:p>
          <a:p>
            <a:r>
              <a:rPr lang="nl-NL" sz="1100" dirty="0">
                <a:latin typeface="+mn-lt"/>
              </a:rPr>
              <a:t>De rekenkamercommissie zal binnen haar primaire werkzaamheden, betreffende het uitvoeren van onderzoeken, eerst de programmaraad informeren over de voorgenomen onderzoeken en de verdere uitvoering daarvan. Door deze korte lijnen kan er ook actief worden overlegd over de meest gepaste vorm van informatievoorziening richting de gemeentelijke instanties. In onze communicatie gaan wij er vanuit dat de terugkoppeling van de programmaraad richting de raden is geborgd bij de leden van de programmaraad (zie kader ‘programmaraad’ en ‘onderzoeksonderwerpen selecteren’).</a:t>
            </a:r>
          </a:p>
          <a:p>
            <a:r>
              <a:rPr lang="nl-NL" sz="1100" dirty="0">
                <a:latin typeface="+mn-lt"/>
              </a:rPr>
              <a:t> </a:t>
            </a:r>
          </a:p>
          <a:p>
            <a:r>
              <a:rPr lang="nl-NL" sz="1100" b="1" dirty="0">
                <a:latin typeface="+mn-lt"/>
              </a:rPr>
              <a:t>Communicatiemiddelen</a:t>
            </a:r>
            <a:endParaRPr lang="nl-NL" sz="1100" dirty="0">
              <a:latin typeface="+mn-lt"/>
            </a:endParaRPr>
          </a:p>
          <a:p>
            <a:r>
              <a:rPr lang="nl-NL" sz="1100" dirty="0">
                <a:latin typeface="+mn-lt"/>
              </a:rPr>
              <a:t>De communicatiemiddelen die de rekenkamercommissie wil inzetten zijn als volgt:</a:t>
            </a:r>
          </a:p>
          <a:p>
            <a:pPr marL="171450" lvl="0" indent="-171450">
              <a:buFont typeface="Arial" panose="020B0604020202020204" pitchFamily="34" charset="0"/>
              <a:buChar char="•"/>
            </a:pPr>
            <a:r>
              <a:rPr lang="nl-NL" sz="1100" dirty="0">
                <a:latin typeface="+mn-lt"/>
              </a:rPr>
              <a:t>E-mail via </a:t>
            </a:r>
            <a:r>
              <a:rPr lang="nl-NL" sz="1100" dirty="0">
                <a:latin typeface="+mn-lt"/>
                <a:hlinkClick r:id="rId4"/>
              </a:rPr>
              <a:t>info@groenehartrekenkamer.nl</a:t>
            </a:r>
            <a:r>
              <a:rPr lang="nl-NL" sz="1100" dirty="0">
                <a:latin typeface="+mn-lt"/>
              </a:rPr>
              <a:t>; </a:t>
            </a:r>
          </a:p>
          <a:p>
            <a:pPr marL="171450" lvl="0" indent="-171450">
              <a:buFont typeface="Arial" panose="020B0604020202020204" pitchFamily="34" charset="0"/>
              <a:buChar char="•"/>
            </a:pPr>
            <a:r>
              <a:rPr lang="nl-NL" sz="1100" dirty="0">
                <a:latin typeface="+mn-lt"/>
              </a:rPr>
              <a:t>De (vernieuwde) website </a:t>
            </a:r>
            <a:r>
              <a:rPr lang="nl-NL" sz="1100" u="sng" dirty="0">
                <a:latin typeface="+mn-lt"/>
                <a:hlinkClick r:id="rId5"/>
              </a:rPr>
              <a:t>www.groenehartrekenkamer.nl</a:t>
            </a:r>
            <a:r>
              <a:rPr lang="nl-NL" sz="1100" dirty="0">
                <a:latin typeface="+mn-lt"/>
              </a:rPr>
              <a:t>;</a:t>
            </a:r>
          </a:p>
          <a:p>
            <a:pPr marL="171450" lvl="0" indent="-171450">
              <a:buFont typeface="Arial" panose="020B0604020202020204" pitchFamily="34" charset="0"/>
              <a:buChar char="•"/>
            </a:pPr>
            <a:r>
              <a:rPr lang="nl-NL" sz="1100" dirty="0">
                <a:latin typeface="+mn-lt"/>
              </a:rPr>
              <a:t>Vergaderingen met programmaraad;</a:t>
            </a:r>
          </a:p>
          <a:p>
            <a:pPr marL="171450" lvl="0" indent="-171450">
              <a:buFont typeface="Arial" panose="020B0604020202020204" pitchFamily="34" charset="0"/>
              <a:buChar char="•"/>
            </a:pPr>
            <a:r>
              <a:rPr lang="nl-NL" sz="1100" dirty="0">
                <a:latin typeface="+mn-lt"/>
              </a:rPr>
              <a:t>Brieven/memo’s richting colleges en raden;</a:t>
            </a:r>
          </a:p>
          <a:p>
            <a:pPr marL="171450" lvl="0" indent="-171450">
              <a:buFont typeface="Arial" panose="020B0604020202020204" pitchFamily="34" charset="0"/>
              <a:buChar char="•"/>
            </a:pPr>
            <a:r>
              <a:rPr lang="nl-NL" sz="1100" dirty="0">
                <a:latin typeface="+mn-lt"/>
              </a:rPr>
              <a:t>Jaarlijks bezoek aan de gemeenteraden;</a:t>
            </a:r>
          </a:p>
          <a:p>
            <a:pPr marL="171450" lvl="0" indent="-171450">
              <a:buFont typeface="Arial" panose="020B0604020202020204" pitchFamily="34" charset="0"/>
              <a:buChar char="•"/>
            </a:pPr>
            <a:r>
              <a:rPr lang="nl-NL" sz="1100" dirty="0">
                <a:latin typeface="+mn-lt"/>
              </a:rPr>
              <a:t>Het toelichten van onderzoeksrapporten in openbare vergaderingen van de raadscommissies van de betreffende gemeenten.</a:t>
            </a:r>
          </a:p>
          <a:p>
            <a:r>
              <a:rPr lang="nl-NL" sz="1100" dirty="0">
                <a:latin typeface="+mn-lt"/>
              </a:rPr>
              <a:t> </a:t>
            </a:r>
          </a:p>
          <a:p>
            <a:endParaRPr lang="nl-NL" sz="1100" dirty="0">
              <a:latin typeface="+mn-lt"/>
            </a:endParaRPr>
          </a:p>
          <a:p>
            <a:endParaRPr lang="nl-NL" sz="1100" dirty="0">
              <a:latin typeface="+mn-lt"/>
            </a:endParaRPr>
          </a:p>
        </p:txBody>
      </p:sp>
      <p:pic>
        <p:nvPicPr>
          <p:cNvPr id="234" name="Afbeelding 23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62604" y="4215965"/>
            <a:ext cx="360000" cy="360000"/>
          </a:xfrm>
          <a:prstGeom prst="rect">
            <a:avLst/>
          </a:prstGeom>
        </p:spPr>
      </p:pic>
      <p:sp>
        <p:nvSpPr>
          <p:cNvPr id="45" name="Text Placeholder 232">
            <a:extLst>
              <a:ext uri="{FF2B5EF4-FFF2-40B4-BE49-F238E27FC236}">
                <a16:creationId xmlns:a16="http://schemas.microsoft.com/office/drawing/2014/main" id="{E47DBF77-60FB-4A44-9998-626E6AF1ACA7}"/>
              </a:ext>
            </a:extLst>
          </p:cNvPr>
          <p:cNvSpPr txBox="1">
            <a:spLocks/>
          </p:cNvSpPr>
          <p:nvPr/>
        </p:nvSpPr>
        <p:spPr>
          <a:xfrm>
            <a:off x="193153" y="12559191"/>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t>PROGRAMMARAAD</a:t>
            </a:r>
          </a:p>
        </p:txBody>
      </p:sp>
      <p:pic>
        <p:nvPicPr>
          <p:cNvPr id="48" name="Afbeelding 47">
            <a:extLst>
              <a:ext uri="{FF2B5EF4-FFF2-40B4-BE49-F238E27FC236}">
                <a16:creationId xmlns:a16="http://schemas.microsoft.com/office/drawing/2014/main" id="{F872C828-CC3B-4A9C-9340-6EC4EA12F83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51817" y="12639631"/>
            <a:ext cx="360000" cy="360000"/>
          </a:xfrm>
          <a:prstGeom prst="rect">
            <a:avLst/>
          </a:prstGeom>
        </p:spPr>
      </p:pic>
      <p:sp>
        <p:nvSpPr>
          <p:cNvPr id="55" name="Text Placeholder 236">
            <a:extLst>
              <a:ext uri="{FF2B5EF4-FFF2-40B4-BE49-F238E27FC236}">
                <a16:creationId xmlns:a16="http://schemas.microsoft.com/office/drawing/2014/main" id="{8802E478-0D7B-4197-8814-74E07B558EC2}"/>
              </a:ext>
            </a:extLst>
          </p:cNvPr>
          <p:cNvSpPr txBox="1">
            <a:spLocks/>
          </p:cNvSpPr>
          <p:nvPr/>
        </p:nvSpPr>
        <p:spPr>
          <a:xfrm>
            <a:off x="5410627" y="2478055"/>
            <a:ext cx="5044254"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t>COMMUNICATIE</a:t>
            </a:r>
          </a:p>
        </p:txBody>
      </p:sp>
      <p:sp>
        <p:nvSpPr>
          <p:cNvPr id="25" name="Rounded Rectangle 36">
            <a:extLst>
              <a:ext uri="{FF2B5EF4-FFF2-40B4-BE49-F238E27FC236}">
                <a16:creationId xmlns:a16="http://schemas.microsoft.com/office/drawing/2014/main" id="{EDC2EF0D-2E58-4B9B-B2F1-CE919DEF6A35}"/>
              </a:ext>
            </a:extLst>
          </p:cNvPr>
          <p:cNvSpPr/>
          <p:nvPr/>
        </p:nvSpPr>
        <p:spPr>
          <a:xfrm>
            <a:off x="217257" y="2418248"/>
            <a:ext cx="5078628" cy="1460177"/>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27" name="Rounded Rectangle 36">
            <a:extLst>
              <a:ext uri="{FF2B5EF4-FFF2-40B4-BE49-F238E27FC236}">
                <a16:creationId xmlns:a16="http://schemas.microsoft.com/office/drawing/2014/main" id="{7B73B72A-BDA3-4F12-8C84-CD01FC63B878}"/>
              </a:ext>
            </a:extLst>
          </p:cNvPr>
          <p:cNvSpPr/>
          <p:nvPr/>
        </p:nvSpPr>
        <p:spPr>
          <a:xfrm>
            <a:off x="208390" y="12495515"/>
            <a:ext cx="5078628" cy="1857084"/>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30" name="Rounded Rectangle 36">
            <a:extLst>
              <a:ext uri="{FF2B5EF4-FFF2-40B4-BE49-F238E27FC236}">
                <a16:creationId xmlns:a16="http://schemas.microsoft.com/office/drawing/2014/main" id="{775E304E-09EA-437E-9BAE-F305D76C11DB}"/>
              </a:ext>
            </a:extLst>
          </p:cNvPr>
          <p:cNvSpPr/>
          <p:nvPr/>
        </p:nvSpPr>
        <p:spPr>
          <a:xfrm>
            <a:off x="5423608" y="2418529"/>
            <a:ext cx="5078628" cy="5904581"/>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35" name="Text Placeholder 241">
            <a:extLst>
              <a:ext uri="{FF2B5EF4-FFF2-40B4-BE49-F238E27FC236}">
                <a16:creationId xmlns:a16="http://schemas.microsoft.com/office/drawing/2014/main" id="{30B60ACA-FC00-42D4-B46C-7B8259C481B2}"/>
              </a:ext>
            </a:extLst>
          </p:cNvPr>
          <p:cNvSpPr txBox="1">
            <a:spLocks/>
          </p:cNvSpPr>
          <p:nvPr/>
        </p:nvSpPr>
        <p:spPr>
          <a:xfrm>
            <a:off x="293371" y="12891858"/>
            <a:ext cx="5042868" cy="1480068"/>
          </a:xfrm>
          <a:prstGeom prst="rect">
            <a:avLst/>
          </a:prstGeom>
        </p:spPr>
        <p:txBody>
          <a:bodyPr wrap="square" lIns="79081" tIns="79081" rIns="79081" bIns="79081">
            <a:spAutoFit/>
          </a:bodyPr>
          <a:lstStyle>
            <a:lvl1pPr marL="0" indent="0" algn="l" defTabSz="1518303" rtl="0" eaLnBrk="1" latinLnBrk="0" hangingPunct="1">
              <a:spcBef>
                <a:spcPct val="20000"/>
              </a:spcBef>
              <a:buFont typeface="Arial" pitchFamily="34" charset="0"/>
              <a:buNone/>
              <a:defRPr sz="1000" kern="1200">
                <a:solidFill>
                  <a:schemeClr val="tx1"/>
                </a:solidFill>
                <a:latin typeface="Times New Roman" panose="02020603050405020304" pitchFamily="18" charset="0"/>
                <a:ea typeface="+mn-ea"/>
                <a:cs typeface="Times New Roman" panose="02020603050405020304" pitchFamily="18" charset="0"/>
              </a:defRPr>
            </a:lvl1pPr>
            <a:lvl2pPr marL="514010" indent="-19769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2pPr>
            <a:lvl3pPr marL="711705" indent="-19769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3pPr>
            <a:lvl4pPr marL="929170" indent="-21746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4pPr>
            <a:lvl5pPr marL="1087327" indent="-158157"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nl-NL" sz="1100" dirty="0">
                <a:latin typeface="+mn-lt"/>
              </a:rPr>
              <a:t>De programmaraad is ingesteld om de verbinding met de vier gemeenteraden te borgen. Vanuit elke deelnemende gemeente zijn 2 raadsleden vertegenwoordigd. De samenstelling van de programmaraad is sinds de verkiezingen in maart 2018:</a:t>
            </a:r>
          </a:p>
          <a:p>
            <a:pPr marL="171450" indent="-171450">
              <a:buFont typeface="Arial" pitchFamily="34" charset="0"/>
              <a:buChar char="•"/>
            </a:pPr>
            <a:r>
              <a:rPr lang="nl-NL" sz="1100" dirty="0">
                <a:latin typeface="+mn-lt"/>
              </a:rPr>
              <a:t>Robin Kersbergen en Johannes </a:t>
            </a:r>
            <a:r>
              <a:rPr lang="nl-NL" sz="1100" dirty="0" err="1">
                <a:latin typeface="+mn-lt"/>
              </a:rPr>
              <a:t>Mattiesing</a:t>
            </a:r>
            <a:r>
              <a:rPr lang="nl-NL" sz="1100" dirty="0">
                <a:latin typeface="+mn-lt"/>
              </a:rPr>
              <a:t> namens Bodegraven-Reeuwijk;</a:t>
            </a:r>
          </a:p>
          <a:p>
            <a:pPr marL="171450" indent="-171450">
              <a:buFont typeface="Arial" pitchFamily="34" charset="0"/>
              <a:buChar char="•"/>
            </a:pPr>
            <a:r>
              <a:rPr lang="de-DE" sz="1100" dirty="0" err="1">
                <a:latin typeface="+mn-lt"/>
              </a:rPr>
              <a:t>Wout</a:t>
            </a:r>
            <a:r>
              <a:rPr lang="de-DE" sz="1100" dirty="0">
                <a:latin typeface="+mn-lt"/>
              </a:rPr>
              <a:t> </a:t>
            </a:r>
            <a:r>
              <a:rPr lang="de-DE" sz="1100" dirty="0" err="1">
                <a:latin typeface="+mn-lt"/>
              </a:rPr>
              <a:t>Schonewille</a:t>
            </a:r>
            <a:r>
              <a:rPr lang="de-DE" sz="1100" dirty="0">
                <a:latin typeface="+mn-lt"/>
              </a:rPr>
              <a:t> en Jasper </a:t>
            </a:r>
            <a:r>
              <a:rPr lang="de-DE" sz="1100" dirty="0" err="1">
                <a:latin typeface="+mn-lt"/>
              </a:rPr>
              <a:t>Grootveld</a:t>
            </a:r>
            <a:r>
              <a:rPr lang="de-DE" sz="1100" dirty="0">
                <a:latin typeface="+mn-lt"/>
              </a:rPr>
              <a:t> namens Gouda;</a:t>
            </a:r>
            <a:endParaRPr lang="nl-NL" sz="1100" dirty="0">
              <a:latin typeface="+mn-lt"/>
            </a:endParaRPr>
          </a:p>
          <a:p>
            <a:pPr marL="171450" indent="-171450">
              <a:buFont typeface="Arial" pitchFamily="34" charset="0"/>
              <a:buChar char="•"/>
            </a:pPr>
            <a:r>
              <a:rPr lang="nl-NL" sz="1100" dirty="0">
                <a:latin typeface="+mn-lt"/>
              </a:rPr>
              <a:t>Jannes Berghout en Femke </a:t>
            </a:r>
            <a:r>
              <a:rPr lang="nl-NL" sz="1100" dirty="0" err="1">
                <a:latin typeface="+mn-lt"/>
              </a:rPr>
              <a:t>Vleij</a:t>
            </a:r>
            <a:r>
              <a:rPr lang="nl-NL" sz="1100" dirty="0">
                <a:latin typeface="+mn-lt"/>
              </a:rPr>
              <a:t> namens Waddinxveen;</a:t>
            </a:r>
          </a:p>
          <a:p>
            <a:pPr marL="171450" indent="-171450">
              <a:buFont typeface="Arial" pitchFamily="34" charset="0"/>
              <a:buChar char="•"/>
            </a:pPr>
            <a:r>
              <a:rPr lang="nl-NL" sz="1100" dirty="0">
                <a:latin typeface="+mn-lt"/>
              </a:rPr>
              <a:t>Johan Helmer (voorzitter) en Peter Molenaar namens Zuidplas.</a:t>
            </a:r>
          </a:p>
        </p:txBody>
      </p:sp>
      <p:sp>
        <p:nvSpPr>
          <p:cNvPr id="28" name="Text Placeholder 243">
            <a:extLst>
              <a:ext uri="{FF2B5EF4-FFF2-40B4-BE49-F238E27FC236}">
                <a16:creationId xmlns:a16="http://schemas.microsoft.com/office/drawing/2014/main" id="{F12F5CC6-2B2D-4CAD-A360-891DC7A16E86}"/>
              </a:ext>
            </a:extLst>
          </p:cNvPr>
          <p:cNvSpPr txBox="1">
            <a:spLocks/>
          </p:cNvSpPr>
          <p:nvPr/>
        </p:nvSpPr>
        <p:spPr>
          <a:xfrm>
            <a:off x="196842" y="13794353"/>
            <a:ext cx="5048739" cy="633208"/>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Font typeface="Arial" pitchFamily="34" charset="0"/>
              <a:buNone/>
            </a:pPr>
            <a:endParaRPr lang="nl-NL" sz="1100" dirty="0">
              <a:latin typeface="+mj-lt"/>
              <a:cs typeface="Times New Roman" panose="02020603050405020304" pitchFamily="18" charset="0"/>
            </a:endParaRPr>
          </a:p>
          <a:p>
            <a:pPr marL="0" indent="0">
              <a:buFont typeface="Arial" pitchFamily="34" charset="0"/>
              <a:buNone/>
            </a:pPr>
            <a:endParaRPr lang="nl-NL" sz="1100" dirty="0">
              <a:latin typeface="+mj-lt"/>
              <a:cs typeface="Times New Roman" panose="02020603050405020304" pitchFamily="18" charset="0"/>
            </a:endParaRPr>
          </a:p>
          <a:p>
            <a:pPr marL="0" indent="0">
              <a:buFont typeface="Arial" pitchFamily="34" charset="0"/>
              <a:buNone/>
            </a:pPr>
            <a:endParaRPr lang="en-US" sz="1100" dirty="0">
              <a:latin typeface="+mj-lt"/>
              <a:cs typeface="Times New Roman" panose="02020603050405020304" pitchFamily="18" charset="0"/>
            </a:endParaRPr>
          </a:p>
        </p:txBody>
      </p:sp>
      <p:sp>
        <p:nvSpPr>
          <p:cNvPr id="34" name="Rounded Rectangle 36">
            <a:extLst>
              <a:ext uri="{FF2B5EF4-FFF2-40B4-BE49-F238E27FC236}">
                <a16:creationId xmlns:a16="http://schemas.microsoft.com/office/drawing/2014/main" id="{EDC2EF0D-2E58-4B9B-B2F1-CE919DEF6A35}"/>
              </a:ext>
            </a:extLst>
          </p:cNvPr>
          <p:cNvSpPr/>
          <p:nvPr/>
        </p:nvSpPr>
        <p:spPr>
          <a:xfrm>
            <a:off x="100229" y="4165074"/>
            <a:ext cx="5078628" cy="4424040"/>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36" name="Text Placeholder 232"/>
          <p:cNvSpPr>
            <a:spLocks noGrp="1"/>
          </p:cNvSpPr>
          <p:nvPr>
            <p:ph type="body" sz="quarter" idx="11"/>
          </p:nvPr>
        </p:nvSpPr>
        <p:spPr>
          <a:xfrm>
            <a:off x="246215" y="4191247"/>
            <a:ext cx="5044319" cy="233159"/>
          </a:xfrm>
        </p:spPr>
        <p:txBody>
          <a:bodyPr/>
          <a:lstStyle/>
          <a:p>
            <a:r>
              <a:rPr lang="en-US" sz="1100" dirty="0"/>
              <a:t>DE REKENKAMERCOMMISSIE </a:t>
            </a:r>
          </a:p>
        </p:txBody>
      </p:sp>
      <p:sp>
        <p:nvSpPr>
          <p:cNvPr id="37" name="Text Placeholder 231"/>
          <p:cNvSpPr>
            <a:spLocks noGrp="1"/>
          </p:cNvSpPr>
          <p:nvPr>
            <p:ph type="body" sz="quarter" idx="10"/>
          </p:nvPr>
        </p:nvSpPr>
        <p:spPr>
          <a:xfrm>
            <a:off x="233303" y="7435075"/>
            <a:ext cx="5024082" cy="1243080"/>
          </a:xfrm>
        </p:spPr>
        <p:txBody>
          <a:bodyPr/>
          <a:lstStyle/>
          <a:p>
            <a:r>
              <a:rPr lang="nl-NL" sz="1100" b="1" dirty="0">
                <a:latin typeface="+mn-lt"/>
              </a:rPr>
              <a:t>Vergaderingen</a:t>
            </a:r>
          </a:p>
          <a:p>
            <a:r>
              <a:rPr lang="nl-NL" sz="1100" dirty="0">
                <a:latin typeface="+mn-lt"/>
              </a:rPr>
              <a:t>De Rekenkamercommissie komt maandelijks bij elkaar. In 2019 is er 11 keer vergaderd (maandelijks en het zomerreces uitgezonderd). Daarnaast vergadert de commissie elk kwartaal met de programmaraad. Dit heeft in 2019 4 keer plaatsgevonden. </a:t>
            </a:r>
          </a:p>
          <a:p>
            <a:endParaRPr lang="nl-NL" sz="1100" dirty="0">
              <a:latin typeface="+mn-lt"/>
            </a:endParaRPr>
          </a:p>
        </p:txBody>
      </p:sp>
      <p:sp>
        <p:nvSpPr>
          <p:cNvPr id="38" name="Text Placeholder 232">
            <a:extLst>
              <a:ext uri="{FF2B5EF4-FFF2-40B4-BE49-F238E27FC236}">
                <a16:creationId xmlns:a16="http://schemas.microsoft.com/office/drawing/2014/main" id="{E47DBF77-60FB-4A44-9998-626E6AF1ACA7}"/>
              </a:ext>
            </a:extLst>
          </p:cNvPr>
          <p:cNvSpPr txBox="1">
            <a:spLocks/>
          </p:cNvSpPr>
          <p:nvPr/>
        </p:nvSpPr>
        <p:spPr>
          <a:xfrm>
            <a:off x="5394910" y="8573557"/>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t>FINANCIEEL VERSLAG 2019</a:t>
            </a:r>
          </a:p>
        </p:txBody>
      </p:sp>
      <p:sp>
        <p:nvSpPr>
          <p:cNvPr id="39" name="Rounded Rectangle 36">
            <a:extLst>
              <a:ext uri="{FF2B5EF4-FFF2-40B4-BE49-F238E27FC236}">
                <a16:creationId xmlns:a16="http://schemas.microsoft.com/office/drawing/2014/main" id="{7B73B72A-BDA3-4F12-8C84-CD01FC63B878}"/>
              </a:ext>
            </a:extLst>
          </p:cNvPr>
          <p:cNvSpPr/>
          <p:nvPr/>
        </p:nvSpPr>
        <p:spPr>
          <a:xfrm>
            <a:off x="5393440" y="8512846"/>
            <a:ext cx="5078628" cy="5839753"/>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49" name="Text Placeholder 243"/>
          <p:cNvSpPr>
            <a:spLocks noGrp="1"/>
          </p:cNvSpPr>
          <p:nvPr>
            <p:ph type="body" sz="quarter" idx="4294967295"/>
          </p:nvPr>
        </p:nvSpPr>
        <p:spPr>
          <a:xfrm>
            <a:off x="212187" y="9341052"/>
            <a:ext cx="5048739" cy="2573380"/>
          </a:xfrm>
          <a:prstGeom prst="rect">
            <a:avLst/>
          </a:prstGeom>
        </p:spPr>
        <p:txBody>
          <a:bodyPr/>
          <a:lstStyle/>
          <a:p>
            <a:pPr marL="0" indent="0">
              <a:buNone/>
            </a:pPr>
            <a:r>
              <a:rPr lang="nl-NL" sz="1100" dirty="0">
                <a:cs typeface="Times New Roman" panose="02020603050405020304" pitchFamily="18" charset="0"/>
              </a:rPr>
              <a:t>De Groene Hart rekenkamer ondersteunt de gemeenteraden in hun controlerende en </a:t>
            </a:r>
            <a:r>
              <a:rPr lang="nl-NL" sz="1100" dirty="0" err="1">
                <a:cs typeface="Times New Roman" panose="02020603050405020304" pitchFamily="18" charset="0"/>
              </a:rPr>
              <a:t>kaderstellende</a:t>
            </a:r>
            <a:r>
              <a:rPr lang="nl-NL" sz="1100" dirty="0">
                <a:cs typeface="Times New Roman" panose="02020603050405020304" pitchFamily="18" charset="0"/>
              </a:rPr>
              <a:t> taak. </a:t>
            </a:r>
          </a:p>
          <a:p>
            <a:pPr marL="0" indent="0">
              <a:buNone/>
            </a:pPr>
            <a:r>
              <a:rPr lang="nl-NL" sz="1100" dirty="0">
                <a:cs typeface="Times New Roman" panose="02020603050405020304" pitchFamily="18" charset="0"/>
              </a:rPr>
              <a:t>Dit doet zij door onderzoek uit te voeren naar de volgende drie zaken:</a:t>
            </a:r>
          </a:p>
          <a:p>
            <a:r>
              <a:rPr lang="nl-NL" sz="1100" dirty="0">
                <a:cs typeface="Times New Roman" panose="02020603050405020304" pitchFamily="18" charset="0"/>
              </a:rPr>
              <a:t>Rechtmatigheid: voldoet de uitvoering aan de wettelijke kaders en regelgeving?</a:t>
            </a:r>
          </a:p>
          <a:p>
            <a:r>
              <a:rPr lang="nl-NL" sz="1100" dirty="0">
                <a:cs typeface="Times New Roman" panose="02020603050405020304" pitchFamily="18" charset="0"/>
              </a:rPr>
              <a:t>Doelmatigheid: is de voorbereiding en de uitvoering van beleid efficiënt verlopen?</a:t>
            </a:r>
          </a:p>
          <a:p>
            <a:r>
              <a:rPr lang="nl-NL" sz="1100" dirty="0">
                <a:cs typeface="Times New Roman" panose="02020603050405020304" pitchFamily="18" charset="0"/>
              </a:rPr>
              <a:t>Doeltreffendheid: zijn de beoogde effecten van het beleid daadwerkelijk behaald?</a:t>
            </a:r>
          </a:p>
          <a:p>
            <a:pPr marL="0" indent="0">
              <a:buNone/>
            </a:pPr>
            <a:r>
              <a:rPr lang="nl-NL" sz="1100" dirty="0">
                <a:cs typeface="Times New Roman" panose="02020603050405020304" pitchFamily="18" charset="0"/>
              </a:rPr>
              <a:t>De Groene Hart rekenkamer beziet de mogelijkheden om gemeenschappelijke onderzoeken voor de gemeenten uit te voeren maar heeft ook de ruimte om voor individuele gemeenten onderwerpen onder de loep te nemen. De rekenkamercommissie zorgt hoe dan ook voor een evenwichtige verdeling van onderzoek over de gemeenten. </a:t>
            </a:r>
          </a:p>
          <a:p>
            <a:pPr marL="0" indent="0">
              <a:buNone/>
            </a:pPr>
            <a:endParaRPr lang="nl-NL" sz="1100" dirty="0">
              <a:cs typeface="Times New Roman" panose="02020603050405020304" pitchFamily="18" charset="0"/>
            </a:endParaRPr>
          </a:p>
          <a:p>
            <a:pPr marL="0" indent="0">
              <a:buNone/>
            </a:pPr>
            <a:endParaRPr lang="en-US" sz="1100" dirty="0">
              <a:cs typeface="Times New Roman" panose="02020603050405020304" pitchFamily="18" charset="0"/>
            </a:endParaRPr>
          </a:p>
        </p:txBody>
      </p:sp>
      <p:sp>
        <p:nvSpPr>
          <p:cNvPr id="50" name="Text Placeholder 232">
            <a:extLst>
              <a:ext uri="{FF2B5EF4-FFF2-40B4-BE49-F238E27FC236}">
                <a16:creationId xmlns:a16="http://schemas.microsoft.com/office/drawing/2014/main" id="{4A9C4C6E-F93E-4FEC-B8E6-A9CE67F162FD}"/>
              </a:ext>
            </a:extLst>
          </p:cNvPr>
          <p:cNvSpPr txBox="1">
            <a:spLocks/>
          </p:cNvSpPr>
          <p:nvPr/>
        </p:nvSpPr>
        <p:spPr>
          <a:xfrm>
            <a:off x="255808" y="8958117"/>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t>TAAKSTELLING</a:t>
            </a:r>
          </a:p>
        </p:txBody>
      </p:sp>
      <p:pic>
        <p:nvPicPr>
          <p:cNvPr id="51" name="Afbeelding 50">
            <a:extLst>
              <a:ext uri="{FF2B5EF4-FFF2-40B4-BE49-F238E27FC236}">
                <a16:creationId xmlns:a16="http://schemas.microsoft.com/office/drawing/2014/main" id="{B678FCA5-893B-47B2-A07B-DA4AB7BB7B7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17290" y="8973117"/>
            <a:ext cx="360000" cy="360000"/>
          </a:xfrm>
          <a:prstGeom prst="rect">
            <a:avLst/>
          </a:prstGeom>
        </p:spPr>
      </p:pic>
      <p:sp>
        <p:nvSpPr>
          <p:cNvPr id="53" name="Rounded Rectangle 36">
            <a:extLst>
              <a:ext uri="{FF2B5EF4-FFF2-40B4-BE49-F238E27FC236}">
                <a16:creationId xmlns:a16="http://schemas.microsoft.com/office/drawing/2014/main" id="{6CD69E48-F896-4847-AACB-B0A148321491}"/>
              </a:ext>
            </a:extLst>
          </p:cNvPr>
          <p:cNvSpPr/>
          <p:nvPr/>
        </p:nvSpPr>
        <p:spPr>
          <a:xfrm>
            <a:off x="201262" y="8888666"/>
            <a:ext cx="5078628" cy="3112532"/>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pic>
        <p:nvPicPr>
          <p:cNvPr id="56" name="Afbeelding 55" descr="Afbeeldingsresultaat voor iconen budget"/>
          <p:cNvPicPr/>
          <p:nvPr/>
        </p:nvPicPr>
        <p:blipFill rotWithShape="1">
          <a:blip r:embed="rId9">
            <a:extLst>
              <a:ext uri="{28A0092B-C50C-407E-A947-70E740481C1C}">
                <a14:useLocalDpi xmlns:a14="http://schemas.microsoft.com/office/drawing/2010/main" val="0"/>
              </a:ext>
            </a:extLst>
          </a:blip>
          <a:srcRect r="61633"/>
          <a:stretch/>
        </p:blipFill>
        <p:spPr bwMode="auto">
          <a:xfrm>
            <a:off x="9785456" y="8595963"/>
            <a:ext cx="509905" cy="542925"/>
          </a:xfrm>
          <a:prstGeom prst="rect">
            <a:avLst/>
          </a:prstGeom>
          <a:noFill/>
          <a:ln>
            <a:noFill/>
          </a:ln>
          <a:extLst>
            <a:ext uri="{53640926-AAD7-44D8-BBD7-CCE9431645EC}">
              <a14:shadowObscured xmlns:a14="http://schemas.microsoft.com/office/drawing/2010/main"/>
            </a:ext>
          </a:extLst>
        </p:spPr>
      </p:pic>
      <p:sp>
        <p:nvSpPr>
          <p:cNvPr id="57" name="Text Placeholder 243"/>
          <p:cNvSpPr>
            <a:spLocks noGrp="1"/>
          </p:cNvSpPr>
          <p:nvPr>
            <p:ph type="body" sz="quarter" idx="4294967295"/>
          </p:nvPr>
        </p:nvSpPr>
        <p:spPr>
          <a:xfrm>
            <a:off x="5426825" y="9096634"/>
            <a:ext cx="5048739" cy="4753378"/>
          </a:xfrm>
          <a:prstGeom prst="rect">
            <a:avLst/>
          </a:prstGeom>
        </p:spPr>
        <p:txBody>
          <a:bodyPr/>
          <a:lstStyle/>
          <a:p>
            <a:pPr marL="0" indent="0">
              <a:buNone/>
            </a:pPr>
            <a:r>
              <a:rPr lang="nl-NL" sz="1100" dirty="0">
                <a:cs typeface="Times New Roman" panose="02020603050405020304" pitchFamily="18" charset="0"/>
              </a:rPr>
              <a:t>De onderstaande tabel geeft inzicht in de inkomsten en uitgaven van de financiële middelen van de rekenkamercommissie in 2019. </a:t>
            </a: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r>
              <a:rPr lang="nl-NL" sz="1100" u="sng" dirty="0">
                <a:cs typeface="Times New Roman" panose="02020603050405020304" pitchFamily="18" charset="0"/>
              </a:rPr>
              <a:t>Toelichting op onderzoeksbudget: </a:t>
            </a:r>
            <a:r>
              <a:rPr lang="nl-NL" sz="1100" dirty="0"/>
              <a:t>Gedurende het jaar streeft de Groene Hart Rekenkamer de onderzoeksinspanning zodanig te programmeren dat het onderzoeksbudget geheel wordt besteed. Daartoe worden met de uitvoerende onderzoeksbureaus afspraken gemaakt over de facturering.</a:t>
            </a:r>
            <a:r>
              <a:rPr lang="nl-NL" sz="1100" dirty="0">
                <a:cs typeface="Times New Roman" panose="02020603050405020304" pitchFamily="18" charset="0"/>
              </a:rPr>
              <a:t> In 2019 is het onderzoeksbudget besteed aan de onderzoeken naar de Veiligheidsregio en Duurzaamheid.</a:t>
            </a:r>
            <a:endParaRPr lang="nl-NL" sz="1100" u="sng"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en-US" sz="1100" dirty="0">
              <a:cs typeface="Times New Roman" panose="02020603050405020304" pitchFamily="18" charset="0"/>
            </a:endParaRPr>
          </a:p>
        </p:txBody>
      </p:sp>
      <p:graphicFrame>
        <p:nvGraphicFramePr>
          <p:cNvPr id="58" name="Tabel 57"/>
          <p:cNvGraphicFramePr>
            <a:graphicFrameLocks noGrp="1"/>
          </p:cNvGraphicFramePr>
          <p:nvPr>
            <p:extLst>
              <p:ext uri="{D42A27DB-BD31-4B8C-83A1-F6EECF244321}">
                <p14:modId xmlns:p14="http://schemas.microsoft.com/office/powerpoint/2010/main" val="3307277461"/>
              </p:ext>
            </p:extLst>
          </p:nvPr>
        </p:nvGraphicFramePr>
        <p:xfrm>
          <a:off x="5553602" y="9510802"/>
          <a:ext cx="4758304" cy="3385899"/>
        </p:xfrm>
        <a:graphic>
          <a:graphicData uri="http://schemas.openxmlformats.org/drawingml/2006/table">
            <a:tbl>
              <a:tblPr firstRow="1" bandRow="1">
                <a:tableStyleId>{0E3FDE45-AF77-4B5C-9715-49D594BDF05E}</a:tableStyleId>
              </a:tblPr>
              <a:tblGrid>
                <a:gridCol w="1408352">
                  <a:extLst>
                    <a:ext uri="{9D8B030D-6E8A-4147-A177-3AD203B41FA5}">
                      <a16:colId xmlns:a16="http://schemas.microsoft.com/office/drawing/2014/main" val="20002"/>
                    </a:ext>
                  </a:extLst>
                </a:gridCol>
                <a:gridCol w="1114890">
                  <a:extLst>
                    <a:ext uri="{9D8B030D-6E8A-4147-A177-3AD203B41FA5}">
                      <a16:colId xmlns:a16="http://schemas.microsoft.com/office/drawing/2014/main" val="20003"/>
                    </a:ext>
                  </a:extLst>
                </a:gridCol>
                <a:gridCol w="1261621">
                  <a:extLst>
                    <a:ext uri="{9D8B030D-6E8A-4147-A177-3AD203B41FA5}">
                      <a16:colId xmlns:a16="http://schemas.microsoft.com/office/drawing/2014/main" val="20000"/>
                    </a:ext>
                  </a:extLst>
                </a:gridCol>
                <a:gridCol w="973441">
                  <a:extLst>
                    <a:ext uri="{9D8B030D-6E8A-4147-A177-3AD203B41FA5}">
                      <a16:colId xmlns:a16="http://schemas.microsoft.com/office/drawing/2014/main" val="20001"/>
                    </a:ext>
                  </a:extLst>
                </a:gridCol>
              </a:tblGrid>
              <a:tr h="449646">
                <a:tc gridSpan="2">
                  <a:txBody>
                    <a:bodyPr/>
                    <a:lstStyle/>
                    <a:p>
                      <a:pPr algn="ctr"/>
                      <a:r>
                        <a:rPr lang="nl-NL" sz="1100" dirty="0"/>
                        <a:t>INKOMSTEN</a:t>
                      </a:r>
                    </a:p>
                  </a:txBody>
                  <a:tcPr anchor="ctr">
                    <a:lnR w="12700" cap="flat" cmpd="sng" algn="ctr">
                      <a:solidFill>
                        <a:schemeClr val="tx1"/>
                      </a:solidFill>
                      <a:prstDash val="solid"/>
                      <a:round/>
                      <a:headEnd type="none" w="med" len="med"/>
                      <a:tailEnd type="none" w="med" len="med"/>
                    </a:lnR>
                  </a:tcPr>
                </a:tc>
                <a:tc hMerge="1">
                  <a:txBody>
                    <a:bodyPr/>
                    <a:lstStyle/>
                    <a:p>
                      <a:pPr algn="ctr"/>
                      <a:endParaRPr lang="nl-NL" sz="1100" dirty="0"/>
                    </a:p>
                  </a:txBody>
                  <a:tcPr anchor="ctr"/>
                </a:tc>
                <a:tc gridSpan="2">
                  <a:txBody>
                    <a:bodyPr/>
                    <a:lstStyle/>
                    <a:p>
                      <a:pPr algn="ctr"/>
                      <a:r>
                        <a:rPr lang="nl-NL" sz="1100" dirty="0"/>
                        <a:t>UITGAVEN</a:t>
                      </a:r>
                    </a:p>
                  </a:txBody>
                  <a:tcPr anchor="ctr">
                    <a:lnL w="12700" cap="flat" cmpd="sng" algn="ctr">
                      <a:solidFill>
                        <a:schemeClr val="tx1"/>
                      </a:solidFill>
                      <a:prstDash val="solid"/>
                      <a:round/>
                      <a:headEnd type="none" w="med" len="med"/>
                      <a:tailEnd type="none" w="med" len="med"/>
                    </a:lnL>
                  </a:tcPr>
                </a:tc>
                <a:tc hMerge="1">
                  <a:txBody>
                    <a:bodyPr/>
                    <a:lstStyle/>
                    <a:p>
                      <a:pPr algn="ctr"/>
                      <a:endParaRPr lang="nl-NL" sz="1100" dirty="0"/>
                    </a:p>
                  </a:txBody>
                  <a:tcPr anchor="ctr"/>
                </a:tc>
                <a:extLst>
                  <a:ext uri="{0D108BD9-81ED-4DB2-BD59-A6C34878D82A}">
                    <a16:rowId xmlns:a16="http://schemas.microsoft.com/office/drawing/2014/main" val="10004"/>
                  </a:ext>
                </a:extLst>
              </a:tr>
              <a:tr h="449646">
                <a:tc>
                  <a:txBody>
                    <a:bodyPr/>
                    <a:lstStyle/>
                    <a:p>
                      <a:pPr algn="ctr"/>
                      <a:r>
                        <a:rPr lang="nl-NL" sz="1100" b="1" dirty="0"/>
                        <a:t>Wat</a:t>
                      </a:r>
                    </a:p>
                  </a:txBody>
                  <a:tcPr anchor="ctr"/>
                </a:tc>
                <a:tc>
                  <a:txBody>
                    <a:bodyPr/>
                    <a:lstStyle/>
                    <a:p>
                      <a:pPr algn="ctr"/>
                      <a:r>
                        <a:rPr lang="nl-NL" sz="1100" b="1" dirty="0"/>
                        <a:t>Bedrag</a:t>
                      </a:r>
                    </a:p>
                  </a:txBody>
                  <a:tcPr anchor="ctr">
                    <a:lnR w="12700" cap="flat" cmpd="sng" algn="ctr">
                      <a:solidFill>
                        <a:schemeClr val="tx1"/>
                      </a:solidFill>
                      <a:prstDash val="solid"/>
                      <a:round/>
                      <a:headEnd type="none" w="med" len="med"/>
                      <a:tailEnd type="none" w="med" len="med"/>
                    </a:lnR>
                  </a:tcPr>
                </a:tc>
                <a:tc>
                  <a:txBody>
                    <a:bodyPr/>
                    <a:lstStyle/>
                    <a:p>
                      <a:pPr algn="ctr"/>
                      <a:r>
                        <a:rPr lang="nl-NL" sz="1100" b="1" dirty="0"/>
                        <a:t>Wat</a:t>
                      </a:r>
                    </a:p>
                  </a:txBody>
                  <a:tcPr anchor="ctr">
                    <a:lnL w="12700" cap="flat" cmpd="sng" algn="ctr">
                      <a:solidFill>
                        <a:schemeClr val="tx1"/>
                      </a:solidFill>
                      <a:prstDash val="solid"/>
                      <a:round/>
                      <a:headEnd type="none" w="med" len="med"/>
                      <a:tailEnd type="none" w="med" len="med"/>
                    </a:lnL>
                  </a:tcPr>
                </a:tc>
                <a:tc>
                  <a:txBody>
                    <a:bodyPr/>
                    <a:lstStyle/>
                    <a:p>
                      <a:pPr algn="ctr"/>
                      <a:r>
                        <a:rPr lang="nl-NL" sz="1100" b="1" dirty="0"/>
                        <a:t>Bedrag</a:t>
                      </a:r>
                    </a:p>
                  </a:txBody>
                  <a:tcPr anchor="ctr"/>
                </a:tc>
                <a:extLst>
                  <a:ext uri="{0D108BD9-81ED-4DB2-BD59-A6C34878D82A}">
                    <a16:rowId xmlns:a16="http://schemas.microsoft.com/office/drawing/2014/main" val="10000"/>
                  </a:ext>
                </a:extLst>
              </a:tr>
              <a:tr h="711169">
                <a:tc>
                  <a:txBody>
                    <a:bodyPr/>
                    <a:lstStyle/>
                    <a:p>
                      <a:r>
                        <a:rPr lang="nl-NL" sz="1100" dirty="0"/>
                        <a:t>Deelnemersbijdragen</a:t>
                      </a:r>
                    </a:p>
                  </a:txBody>
                  <a:tcPr/>
                </a:tc>
                <a:tc>
                  <a:txBody>
                    <a:bodyPr/>
                    <a:lstStyle/>
                    <a:p>
                      <a:r>
                        <a:rPr lang="nl-NL" sz="1100" dirty="0"/>
                        <a:t>€ 108.262</a:t>
                      </a:r>
                    </a:p>
                  </a:txBody>
                  <a:tcPr>
                    <a:lnR w="12700" cap="flat" cmpd="sng" algn="ctr">
                      <a:solidFill>
                        <a:schemeClr val="tx1"/>
                      </a:solidFill>
                      <a:prstDash val="solid"/>
                      <a:round/>
                      <a:headEnd type="none" w="med" len="med"/>
                      <a:tailEnd type="none" w="med" len="med"/>
                    </a:lnR>
                  </a:tcPr>
                </a:tc>
                <a:tc>
                  <a:txBody>
                    <a:bodyPr/>
                    <a:lstStyle/>
                    <a:p>
                      <a:r>
                        <a:rPr lang="nl-NL" sz="1100" dirty="0"/>
                        <a:t>Vergoeding leden Am</a:t>
                      </a:r>
                      <a:r>
                        <a:rPr lang="nl-NL" sz="1100" baseline="0" dirty="0"/>
                        <a:t>btelijk secretaris</a:t>
                      </a:r>
                      <a:endParaRPr lang="nl-NL" sz="1100" dirty="0"/>
                    </a:p>
                  </a:txBody>
                  <a:tcPr>
                    <a:lnL w="12700" cap="flat" cmpd="sng" algn="ctr">
                      <a:solidFill>
                        <a:schemeClr val="tx1"/>
                      </a:solidFill>
                      <a:prstDash val="solid"/>
                      <a:round/>
                      <a:headEnd type="none" w="med" len="med"/>
                      <a:tailEnd type="none" w="med" len="med"/>
                    </a:lnL>
                  </a:tcPr>
                </a:tc>
                <a:tc>
                  <a:txBody>
                    <a:bodyPr/>
                    <a:lstStyle/>
                    <a:p>
                      <a:pPr algn="ctr"/>
                      <a:r>
                        <a:rPr lang="nl-NL" sz="1100" dirty="0"/>
                        <a:t>€</a:t>
                      </a:r>
                      <a:r>
                        <a:rPr lang="nl-NL" sz="1100" baseline="0" dirty="0"/>
                        <a:t> 25.663</a:t>
                      </a:r>
                    </a:p>
                    <a:p>
                      <a:pPr algn="ctr"/>
                      <a:r>
                        <a:rPr lang="nl-NL" sz="1100" baseline="0" dirty="0"/>
                        <a:t>€ 23.120</a:t>
                      </a:r>
                    </a:p>
                    <a:p>
                      <a:pPr algn="ctr"/>
                      <a:endParaRPr lang="nl-NL" sz="1100" baseline="0" dirty="0"/>
                    </a:p>
                  </a:txBody>
                  <a:tcPr/>
                </a:tc>
                <a:extLst>
                  <a:ext uri="{0D108BD9-81ED-4DB2-BD59-A6C34878D82A}">
                    <a16:rowId xmlns:a16="http://schemas.microsoft.com/office/drawing/2014/main" val="10001"/>
                  </a:ext>
                </a:extLst>
              </a:tr>
              <a:tr h="590539">
                <a:tc>
                  <a:txBody>
                    <a:bodyPr/>
                    <a:lstStyle/>
                    <a:p>
                      <a:endParaRPr lang="nl-NL" sz="1100" dirty="0"/>
                    </a:p>
                  </a:txBody>
                  <a:tcPr/>
                </a:tc>
                <a:tc>
                  <a:txBody>
                    <a:bodyPr/>
                    <a:lstStyle/>
                    <a:p>
                      <a:endParaRPr lang="nl-NL" sz="1100" dirty="0"/>
                    </a:p>
                  </a:txBody>
                  <a:tcPr>
                    <a:lnR w="12700" cap="flat" cmpd="sng" algn="ctr">
                      <a:solidFill>
                        <a:schemeClr val="tx1"/>
                      </a:solidFill>
                      <a:prstDash val="solid"/>
                      <a:round/>
                      <a:headEnd type="none" w="med" len="med"/>
                      <a:tailEnd type="none" w="med" len="med"/>
                    </a:lnR>
                  </a:tcPr>
                </a:tc>
                <a:tc>
                  <a:txBody>
                    <a:bodyPr/>
                    <a:lstStyle/>
                    <a:p>
                      <a:pPr marL="0" marR="0" lvl="0" indent="0" algn="l" defTabSz="1518303" rtl="0" eaLnBrk="1" fontAlgn="auto" latinLnBrk="0" hangingPunct="1">
                        <a:lnSpc>
                          <a:spcPct val="100000"/>
                        </a:lnSpc>
                        <a:spcBef>
                          <a:spcPts val="0"/>
                        </a:spcBef>
                        <a:spcAft>
                          <a:spcPts val="0"/>
                        </a:spcAft>
                        <a:buClrTx/>
                        <a:buSzTx/>
                        <a:buFontTx/>
                        <a:buNone/>
                        <a:tabLst/>
                        <a:defRPr/>
                      </a:pPr>
                      <a:r>
                        <a:rPr lang="nl-NL" sz="1100" b="0" dirty="0"/>
                        <a:t>Onderzoeksbudget</a:t>
                      </a:r>
                    </a:p>
                  </a:txBody>
                  <a:tcPr>
                    <a:lnL w="12700" cap="flat" cmpd="sng" algn="ctr">
                      <a:solidFill>
                        <a:schemeClr val="tx1"/>
                      </a:solidFill>
                      <a:prstDash val="solid"/>
                      <a:round/>
                      <a:headEnd type="none" w="med" len="med"/>
                      <a:tailEnd type="none" w="med" len="med"/>
                    </a:lnL>
                  </a:tcPr>
                </a:tc>
                <a:tc>
                  <a:txBody>
                    <a:bodyPr/>
                    <a:lstStyle/>
                    <a:p>
                      <a:pPr algn="ctr"/>
                      <a:r>
                        <a:rPr lang="nl-NL" sz="1100" dirty="0"/>
                        <a:t>€ 57.402</a:t>
                      </a:r>
                    </a:p>
                  </a:txBody>
                  <a:tcPr/>
                </a:tc>
                <a:extLst>
                  <a:ext uri="{0D108BD9-81ED-4DB2-BD59-A6C34878D82A}">
                    <a16:rowId xmlns:a16="http://schemas.microsoft.com/office/drawing/2014/main" val="10002"/>
                  </a:ext>
                </a:extLst>
              </a:tr>
              <a:tr h="590539">
                <a:tc>
                  <a:txBody>
                    <a:bodyPr/>
                    <a:lstStyle/>
                    <a:p>
                      <a:endParaRPr lang="nl-NL" sz="1100" dirty="0"/>
                    </a:p>
                  </a:txBody>
                  <a:tcPr>
                    <a:lnB w="12700" cap="flat" cmpd="sng" algn="ctr">
                      <a:solidFill>
                        <a:schemeClr val="tx1"/>
                      </a:solidFill>
                      <a:prstDash val="solid"/>
                      <a:round/>
                      <a:headEnd type="none" w="med" len="med"/>
                      <a:tailEnd type="none" w="med" len="med"/>
                    </a:lnB>
                  </a:tcPr>
                </a:tc>
                <a:tc>
                  <a:txBody>
                    <a:bodyPr/>
                    <a:lstStyle/>
                    <a:p>
                      <a:endParaRPr lang="nl-NL" sz="11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nl-NL" sz="1100" dirty="0"/>
                        <a:t>Overige kosten</a:t>
                      </a:r>
                    </a:p>
                    <a:p>
                      <a:endParaRPr lang="nl-NL" sz="1100" dirty="0"/>
                    </a:p>
                    <a:p>
                      <a:r>
                        <a:rPr lang="nl-NL" sz="1100" dirty="0"/>
                        <a:t>Overschot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nl-NL" sz="1100" dirty="0"/>
                        <a:t>€</a:t>
                      </a:r>
                      <a:r>
                        <a:rPr lang="nl-NL" sz="1100" baseline="0" dirty="0"/>
                        <a:t>     </a:t>
                      </a:r>
                      <a:r>
                        <a:rPr lang="nl-NL" sz="1100" dirty="0"/>
                        <a:t>915</a:t>
                      </a:r>
                    </a:p>
                    <a:p>
                      <a:pPr algn="ctr"/>
                      <a:endParaRPr lang="nl-NL" sz="1100" dirty="0"/>
                    </a:p>
                    <a:p>
                      <a:pPr algn="ctr"/>
                      <a:r>
                        <a:rPr lang="nl-NL" sz="1100" dirty="0"/>
                        <a:t>€</a:t>
                      </a:r>
                      <a:r>
                        <a:rPr lang="nl-NL" sz="1100" baseline="0" dirty="0"/>
                        <a:t> 1.162</a:t>
                      </a:r>
                      <a:endParaRPr lang="nl-NL" sz="11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90539">
                <a:tc>
                  <a:txBody>
                    <a:bodyPr/>
                    <a:lstStyle/>
                    <a:p>
                      <a:r>
                        <a:rPr lang="nl-NL" sz="1100" b="1" dirty="0"/>
                        <a:t>Totaal</a:t>
                      </a:r>
                    </a:p>
                  </a:txBody>
                  <a:tcPr>
                    <a:lnT w="12700" cap="flat" cmpd="sng" algn="ctr">
                      <a:solidFill>
                        <a:schemeClr val="tx1"/>
                      </a:solidFill>
                      <a:prstDash val="solid"/>
                      <a:round/>
                      <a:headEnd type="none" w="med" len="med"/>
                      <a:tailEnd type="none" w="med" len="med"/>
                    </a:lnT>
                  </a:tcPr>
                </a:tc>
                <a:tc>
                  <a:txBody>
                    <a:bodyPr/>
                    <a:lstStyle/>
                    <a:p>
                      <a:r>
                        <a:rPr lang="nl-NL" sz="1100" b="1" dirty="0"/>
                        <a:t>€ 108.262</a:t>
                      </a:r>
                      <a:r>
                        <a:rPr lang="nl-NL" sz="1100" b="1" baseline="0" dirty="0"/>
                        <a:t> </a:t>
                      </a:r>
                      <a:endParaRPr lang="nl-NL" sz="1100"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nl-NL" sz="1100" b="1" dirty="0"/>
                        <a:t>Totaal</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nl-NL" sz="1100" b="1" dirty="0"/>
                        <a:t>€ 108.262</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59" name="Afbeelding 58" descr="2005 contact"/>
          <p:cNvPicPr/>
          <p:nvPr/>
        </p:nvPicPr>
        <p:blipFill rotWithShape="1">
          <a:blip r:embed="rId10">
            <a:extLst>
              <a:ext uri="{28A0092B-C50C-407E-A947-70E740481C1C}">
                <a14:useLocalDpi xmlns:a14="http://schemas.microsoft.com/office/drawing/2010/main" val="0"/>
              </a:ext>
            </a:extLst>
          </a:blip>
          <a:srcRect r="55102"/>
          <a:stretch/>
        </p:blipFill>
        <p:spPr bwMode="auto">
          <a:xfrm>
            <a:off x="9645496" y="2459041"/>
            <a:ext cx="511271" cy="399977"/>
          </a:xfrm>
          <a:prstGeom prst="rect">
            <a:avLst/>
          </a:prstGeom>
          <a:noFill/>
          <a:ln>
            <a:noFill/>
          </a:ln>
          <a:extLst>
            <a:ext uri="{53640926-AAD7-44D8-BBD7-CCE9431645EC}">
              <a14:shadowObscured xmlns:a14="http://schemas.microsoft.com/office/drawing/2010/main"/>
            </a:ext>
          </a:extLst>
        </p:spPr>
      </p:pic>
      <p:pic>
        <p:nvPicPr>
          <p:cNvPr id="2" name="Afbeelding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287780" y="5653877"/>
            <a:ext cx="2484120" cy="1781197"/>
          </a:xfrm>
          <a:prstGeom prst="rect">
            <a:avLst/>
          </a:prstGeom>
        </p:spPr>
      </p:pic>
    </p:spTree>
    <p:extLst>
      <p:ext uri="{BB962C8B-B14F-4D97-AF65-F5344CB8AC3E}">
        <p14:creationId xmlns:p14="http://schemas.microsoft.com/office/powerpoint/2010/main" val="3874869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Text Placeholder 231"/>
          <p:cNvSpPr>
            <a:spLocks noGrp="1"/>
          </p:cNvSpPr>
          <p:nvPr>
            <p:ph type="body" sz="quarter" idx="10"/>
          </p:nvPr>
        </p:nvSpPr>
        <p:spPr>
          <a:xfrm>
            <a:off x="5419809" y="3133153"/>
            <a:ext cx="5024082" cy="1006092"/>
          </a:xfrm>
        </p:spPr>
        <p:txBody>
          <a:bodyPr/>
          <a:lstStyle/>
          <a:p>
            <a:r>
              <a:rPr lang="nl-NL" sz="1100" dirty="0" smtClean="0">
                <a:latin typeface="+mn-lt"/>
              </a:rPr>
              <a:t>De </a:t>
            </a:r>
            <a:r>
              <a:rPr lang="nl-NL" sz="1100" dirty="0">
                <a:latin typeface="+mn-lt"/>
              </a:rPr>
              <a:t>Rekenkamer heeft in 2020 budgettaire ruimte om het lopende onderzoek naar Duurzaamheid af te ronden en één onderzoek op te starten. </a:t>
            </a:r>
            <a:r>
              <a:rPr lang="nl-NL" sz="1100" dirty="0">
                <a:latin typeface="+mn-lt"/>
              </a:rPr>
              <a:t/>
            </a:r>
            <a:br>
              <a:rPr lang="nl-NL" sz="1100" dirty="0">
                <a:latin typeface="+mn-lt"/>
              </a:rPr>
            </a:br>
            <a:r>
              <a:rPr lang="nl-NL" sz="1100" dirty="0" smtClean="0">
                <a:solidFill>
                  <a:prstClr val="black"/>
                </a:solidFill>
                <a:latin typeface="Calibri"/>
              </a:rPr>
              <a:t>De rekenkamercommissie </a:t>
            </a:r>
            <a:r>
              <a:rPr lang="nl-NL" sz="1100" dirty="0">
                <a:solidFill>
                  <a:prstClr val="black"/>
                </a:solidFill>
                <a:latin typeface="Calibri"/>
              </a:rPr>
              <a:t>is gekomen tot een shortlist met één onderwerp. Hieronder wordt dit onderwerp kort toegelicht waarbij ook de onderzoeksrichting is benoemd. </a:t>
            </a:r>
            <a:endParaRPr lang="nl-NL" sz="1100" dirty="0">
              <a:latin typeface="+mn-lt"/>
            </a:endParaRPr>
          </a:p>
        </p:txBody>
      </p:sp>
      <p:sp>
        <p:nvSpPr>
          <p:cNvPr id="233" name="Text Placeholder 232"/>
          <p:cNvSpPr>
            <a:spLocks noGrp="1"/>
          </p:cNvSpPr>
          <p:nvPr>
            <p:ph type="body" sz="quarter" idx="11"/>
          </p:nvPr>
        </p:nvSpPr>
        <p:spPr>
          <a:xfrm>
            <a:off x="5304465" y="2764510"/>
            <a:ext cx="5044319" cy="233159"/>
          </a:xfrm>
        </p:spPr>
        <p:txBody>
          <a:bodyPr/>
          <a:lstStyle/>
          <a:p>
            <a:r>
              <a:rPr lang="en-US" sz="1100" dirty="0">
                <a:latin typeface="+mj-lt"/>
              </a:rPr>
              <a:t>ONDERZOEKSPROGRAMMA 2020</a:t>
            </a:r>
          </a:p>
        </p:txBody>
      </p:sp>
      <p:sp>
        <p:nvSpPr>
          <p:cNvPr id="30" name="Rounded Rectangle 36">
            <a:extLst>
              <a:ext uri="{FF2B5EF4-FFF2-40B4-BE49-F238E27FC236}">
                <a16:creationId xmlns:a16="http://schemas.microsoft.com/office/drawing/2014/main" id="{4ACF6767-D028-4938-A6B8-F233030D9C9A}"/>
              </a:ext>
            </a:extLst>
          </p:cNvPr>
          <p:cNvSpPr/>
          <p:nvPr/>
        </p:nvSpPr>
        <p:spPr>
          <a:xfrm>
            <a:off x="5355557" y="2675528"/>
            <a:ext cx="5078628" cy="1648922"/>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27" name="Text Placeholder 232">
            <a:extLst>
              <a:ext uri="{FF2B5EF4-FFF2-40B4-BE49-F238E27FC236}">
                <a16:creationId xmlns:a16="http://schemas.microsoft.com/office/drawing/2014/main" id="{5736E59F-8AE8-44E6-AA46-5DF3136140F6}"/>
              </a:ext>
            </a:extLst>
          </p:cNvPr>
          <p:cNvSpPr txBox="1">
            <a:spLocks/>
          </p:cNvSpPr>
          <p:nvPr/>
        </p:nvSpPr>
        <p:spPr>
          <a:xfrm>
            <a:off x="5385354" y="8847102"/>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LOPEND ONDERZOEK DUURZAAMHEID 2019/2020</a:t>
            </a:r>
          </a:p>
        </p:txBody>
      </p:sp>
      <p:sp>
        <p:nvSpPr>
          <p:cNvPr id="31" name="Text Placeholder 243">
            <a:extLst>
              <a:ext uri="{FF2B5EF4-FFF2-40B4-BE49-F238E27FC236}">
                <a16:creationId xmlns:a16="http://schemas.microsoft.com/office/drawing/2014/main" id="{F12F5CC6-2B2D-4CAD-A360-891DC7A16E86}"/>
              </a:ext>
            </a:extLst>
          </p:cNvPr>
          <p:cNvSpPr txBox="1">
            <a:spLocks/>
          </p:cNvSpPr>
          <p:nvPr/>
        </p:nvSpPr>
        <p:spPr>
          <a:xfrm>
            <a:off x="5380934" y="9198058"/>
            <a:ext cx="5048739" cy="806973"/>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Font typeface="Arial" pitchFamily="34" charset="0"/>
              <a:buNone/>
            </a:pPr>
            <a:r>
              <a:rPr lang="nl-NL" sz="1100" dirty="0">
                <a:latin typeface="+mj-lt"/>
                <a:cs typeface="Times New Roman" panose="02020603050405020304" pitchFamily="18" charset="0"/>
              </a:rPr>
              <a:t>In de tweede helft van 2019 is de rekenkamercommissie in alle vier de gemeenten een onderzoek gestart naar Duurzaamheid. De raden zijn geïnformeerd over de onderzoeksopzet. Het onderzoek bevindt zich nu in de afrondende fase. De Rekenkamercommissie is voornemens het onderzoek voor het zomerreces 2020 aan de raden aan te bieden. </a:t>
            </a:r>
          </a:p>
          <a:p>
            <a:pPr marL="0" indent="0">
              <a:buFont typeface="Arial" pitchFamily="34" charset="0"/>
              <a:buNone/>
            </a:pPr>
            <a:endParaRPr lang="nl-NL" sz="1100" dirty="0">
              <a:latin typeface="+mj-lt"/>
              <a:cs typeface="Times New Roman" panose="02020603050405020304" pitchFamily="18" charset="0"/>
            </a:endParaRPr>
          </a:p>
          <a:p>
            <a:pPr marL="0" indent="0">
              <a:buFont typeface="Arial" pitchFamily="34" charset="0"/>
              <a:buNone/>
            </a:pPr>
            <a:endParaRPr lang="en-US" sz="1100" dirty="0">
              <a:latin typeface="+mj-lt"/>
              <a:cs typeface="Times New Roman" panose="02020603050405020304" pitchFamily="18" charset="0"/>
            </a:endParaRPr>
          </a:p>
        </p:txBody>
      </p:sp>
      <p:sp>
        <p:nvSpPr>
          <p:cNvPr id="33" name="Rounded Rectangle 36">
            <a:extLst>
              <a:ext uri="{FF2B5EF4-FFF2-40B4-BE49-F238E27FC236}">
                <a16:creationId xmlns:a16="http://schemas.microsoft.com/office/drawing/2014/main" id="{56F32476-5B9B-4B98-893A-F9731A8EA05D}"/>
              </a:ext>
            </a:extLst>
          </p:cNvPr>
          <p:cNvSpPr/>
          <p:nvPr/>
        </p:nvSpPr>
        <p:spPr>
          <a:xfrm>
            <a:off x="5375349" y="8757836"/>
            <a:ext cx="5078628" cy="1438062"/>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34" name="Text Placeholder 236"/>
          <p:cNvSpPr>
            <a:spLocks noGrp="1"/>
          </p:cNvSpPr>
          <p:nvPr>
            <p:ph type="body" sz="quarter" idx="25"/>
          </p:nvPr>
        </p:nvSpPr>
        <p:spPr>
          <a:xfrm>
            <a:off x="222785" y="2756527"/>
            <a:ext cx="5044254" cy="233159"/>
          </a:xfrm>
        </p:spPr>
        <p:txBody>
          <a:bodyPr/>
          <a:lstStyle/>
          <a:p>
            <a:r>
              <a:rPr lang="en-US" sz="1100" dirty="0">
                <a:latin typeface="+mj-lt"/>
              </a:rPr>
              <a:t>ONDERZOEKSONDERWERPEN SELECTEREN</a:t>
            </a:r>
          </a:p>
        </p:txBody>
      </p:sp>
      <p:sp>
        <p:nvSpPr>
          <p:cNvPr id="38" name="Text Placeholder 237"/>
          <p:cNvSpPr>
            <a:spLocks noGrp="1"/>
          </p:cNvSpPr>
          <p:nvPr>
            <p:ph type="body" sz="quarter" idx="26"/>
          </p:nvPr>
        </p:nvSpPr>
        <p:spPr>
          <a:xfrm>
            <a:off x="231775" y="2799100"/>
            <a:ext cx="5044254" cy="6016695"/>
          </a:xfrm>
        </p:spPr>
        <p:txBody>
          <a:bodyPr/>
          <a:lstStyle/>
          <a:p>
            <a:endParaRPr lang="nl-NL" sz="1100" b="1" dirty="0">
              <a:latin typeface="+mn-lt"/>
            </a:endParaRPr>
          </a:p>
          <a:p>
            <a:r>
              <a:rPr lang="nl-NL" sz="1100" b="1" dirty="0">
                <a:latin typeface="+mn-lt"/>
              </a:rPr>
              <a:t>Groslijst</a:t>
            </a:r>
          </a:p>
          <a:p>
            <a:r>
              <a:rPr lang="nl-NL" sz="1100" dirty="0">
                <a:latin typeface="+mn-lt"/>
              </a:rPr>
              <a:t>Om te komen tot nieuwe onderzoeksonderwerpen nodigt de rekenkamercommissie via de programmaraad de raden uit tot het aanleveren van mogelijke onderzoeksonderwerpen. Eveneens staat de rekenkamercommissie open voor suggesties vanuit de inwoners, organisaties of media. Daarnaast stelt de rekenkamercommissie op basis van actualiteiten en haar expertise onderzoeksonderwerpen voor. Samen vormt dit de groslijst met mogelijke onderzoeksonderwerpen.</a:t>
            </a:r>
          </a:p>
          <a:p>
            <a:endParaRPr lang="nl-NL" sz="1100" dirty="0">
              <a:latin typeface="+mn-lt"/>
            </a:endParaRPr>
          </a:p>
          <a:p>
            <a:r>
              <a:rPr lang="nl-NL" sz="1100" b="1" dirty="0">
                <a:latin typeface="+mn-lt"/>
              </a:rPr>
              <a:t>Selectiecriteria</a:t>
            </a:r>
          </a:p>
          <a:p>
            <a:r>
              <a:rPr lang="nl-NL" sz="1100" dirty="0">
                <a:latin typeface="+mn-lt"/>
              </a:rPr>
              <a:t>De criteria die de rekenkamercommissie hanteert bij het selecteren van de onderzoeksonderwerpen zijn als volgt:</a:t>
            </a:r>
          </a:p>
          <a:p>
            <a:pPr marL="171450" lvl="0" indent="-171450">
              <a:buFont typeface="Arial" panose="020B0604020202020204" pitchFamily="34" charset="0"/>
              <a:buChar char="•"/>
            </a:pPr>
            <a:r>
              <a:rPr lang="nl-NL" sz="1100" dirty="0">
                <a:latin typeface="+mn-lt"/>
              </a:rPr>
              <a:t>In hoeverre past het voorstel binnen de primaire taak van GHR-functie?;</a:t>
            </a:r>
          </a:p>
          <a:p>
            <a:pPr marL="171450" lvl="0" indent="-171450">
              <a:buFont typeface="Arial" panose="020B0604020202020204" pitchFamily="34" charset="0"/>
              <a:buChar char="•"/>
            </a:pPr>
            <a:r>
              <a:rPr lang="nl-NL" sz="1100" dirty="0">
                <a:latin typeface="+mn-lt"/>
              </a:rPr>
              <a:t>Kan men in potentie leren van het onderzoek? (effectiviteit);</a:t>
            </a:r>
          </a:p>
          <a:p>
            <a:pPr marL="171450" lvl="0" indent="-171450">
              <a:buFont typeface="Arial" panose="020B0604020202020204" pitchFamily="34" charset="0"/>
              <a:buChar char="•"/>
            </a:pPr>
            <a:r>
              <a:rPr lang="nl-NL" sz="1100" dirty="0">
                <a:latin typeface="+mn-lt"/>
              </a:rPr>
              <a:t>Er heeft in de afgelopen 5 jaar geen onderzoek plaatsgevonden op dit onderwerp (in brede zin);</a:t>
            </a:r>
          </a:p>
          <a:p>
            <a:pPr marL="171450" lvl="0" indent="-171450">
              <a:buFont typeface="Arial" panose="020B0604020202020204" pitchFamily="34" charset="0"/>
              <a:buChar char="•"/>
            </a:pPr>
            <a:r>
              <a:rPr lang="nl-NL" sz="1100" dirty="0">
                <a:latin typeface="+mn-lt"/>
              </a:rPr>
              <a:t>Draagvlak binnen en/of tussen gemeenten;</a:t>
            </a:r>
          </a:p>
          <a:p>
            <a:pPr marL="171450" lvl="0" indent="-171450">
              <a:buFont typeface="Arial" panose="020B0604020202020204" pitchFamily="34" charset="0"/>
              <a:buChar char="•"/>
            </a:pPr>
            <a:r>
              <a:rPr lang="nl-NL" sz="1100" dirty="0">
                <a:latin typeface="+mn-lt"/>
              </a:rPr>
              <a:t>Urgentie;</a:t>
            </a:r>
          </a:p>
          <a:p>
            <a:pPr marL="171450" lvl="0" indent="-171450">
              <a:buFont typeface="Arial" panose="020B0604020202020204" pitchFamily="34" charset="0"/>
              <a:buChar char="•"/>
            </a:pPr>
            <a:r>
              <a:rPr lang="nl-NL" sz="1100" dirty="0">
                <a:latin typeface="+mn-lt"/>
              </a:rPr>
              <a:t>Bevoegdheid van de gemeente;</a:t>
            </a:r>
          </a:p>
          <a:p>
            <a:pPr marL="171450" lvl="0" indent="-171450">
              <a:buFont typeface="Arial" panose="020B0604020202020204" pitchFamily="34" charset="0"/>
              <a:buChar char="•"/>
            </a:pPr>
            <a:r>
              <a:rPr lang="nl-NL" sz="1100" dirty="0">
                <a:latin typeface="+mn-lt"/>
              </a:rPr>
              <a:t>Substantieel, organisatorisch, financieel en maatschappelijk belang;</a:t>
            </a:r>
          </a:p>
          <a:p>
            <a:pPr marL="171450" lvl="0" indent="-171450">
              <a:buFont typeface="Arial" panose="020B0604020202020204" pitchFamily="34" charset="0"/>
              <a:buChar char="•"/>
            </a:pPr>
            <a:r>
              <a:rPr lang="nl-NL" sz="1100" dirty="0">
                <a:latin typeface="+mn-lt"/>
              </a:rPr>
              <a:t>Spreiding beleidsvelden en gemeenten;</a:t>
            </a:r>
          </a:p>
          <a:p>
            <a:pPr marL="171450" lvl="0" indent="-171450">
              <a:buFont typeface="Arial" panose="020B0604020202020204" pitchFamily="34" charset="0"/>
              <a:buChar char="•"/>
            </a:pPr>
            <a:r>
              <a:rPr lang="nl-NL" sz="1100" dirty="0">
                <a:latin typeface="+mn-lt"/>
              </a:rPr>
              <a:t>Uitvoerbaar binnen de beschikbare middelen.</a:t>
            </a:r>
          </a:p>
          <a:p>
            <a:pPr lvl="0"/>
            <a:endParaRPr lang="nl-NL" sz="1100" dirty="0">
              <a:latin typeface="+mn-lt"/>
            </a:endParaRPr>
          </a:p>
          <a:p>
            <a:pPr lvl="0"/>
            <a:r>
              <a:rPr lang="nl-NL" sz="1100" b="1" dirty="0">
                <a:latin typeface="+mn-lt"/>
              </a:rPr>
              <a:t>Shortlist</a:t>
            </a:r>
          </a:p>
          <a:p>
            <a:pPr lvl="0"/>
            <a:r>
              <a:rPr lang="nl-NL" sz="1100" dirty="0">
                <a:latin typeface="+mn-lt"/>
              </a:rPr>
              <a:t>Op basis van de selectiecriteria komt de rekenkamercommissie jaarlijks tot een shortlist. Een overzicht van enkele (ongeveer 3) onderzoeksonderwerpen waaruit gekozen wordt voor aankomend onderzoek. De onderwerpen worden kort toegelicht in het onderzoeksprogramma en besproken met de programmaraad. Uiteindelijk maakt de rekenkamercommissie een keuze voor een onderzoeksonderwerp. </a:t>
            </a:r>
          </a:p>
          <a:p>
            <a:pPr lvl="0"/>
            <a:endParaRPr lang="nl-NL" sz="1100" dirty="0">
              <a:latin typeface="+mn-lt"/>
            </a:endParaRPr>
          </a:p>
        </p:txBody>
      </p:sp>
      <p:sp>
        <p:nvSpPr>
          <p:cNvPr id="44" name="Rounded Rectangle 36">
            <a:extLst>
              <a:ext uri="{FF2B5EF4-FFF2-40B4-BE49-F238E27FC236}">
                <a16:creationId xmlns:a16="http://schemas.microsoft.com/office/drawing/2014/main" id="{8916868A-2EDE-4606-82EB-DC3B5E000127}"/>
              </a:ext>
            </a:extLst>
          </p:cNvPr>
          <p:cNvSpPr/>
          <p:nvPr/>
        </p:nvSpPr>
        <p:spPr>
          <a:xfrm>
            <a:off x="150985" y="2690991"/>
            <a:ext cx="5078628" cy="5970238"/>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pic>
        <p:nvPicPr>
          <p:cNvPr id="46" name="Afbeelding 45">
            <a:extLst>
              <a:ext uri="{FF2B5EF4-FFF2-40B4-BE49-F238E27FC236}">
                <a16:creationId xmlns:a16="http://schemas.microsoft.com/office/drawing/2014/main" id="{48C2DE1B-8A54-45FB-8409-62D060D7F4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17554" y="9170306"/>
            <a:ext cx="538945" cy="538945"/>
          </a:xfrm>
          <a:prstGeom prst="rect">
            <a:avLst/>
          </a:prstGeom>
        </p:spPr>
      </p:pic>
      <p:sp>
        <p:nvSpPr>
          <p:cNvPr id="51" name="Text Placeholder 232">
            <a:extLst>
              <a:ext uri="{FF2B5EF4-FFF2-40B4-BE49-F238E27FC236}">
                <a16:creationId xmlns:a16="http://schemas.microsoft.com/office/drawing/2014/main" id="{5736E59F-8AE8-44E6-AA46-5DF3136140F6}"/>
              </a:ext>
            </a:extLst>
          </p:cNvPr>
          <p:cNvSpPr txBox="1">
            <a:spLocks/>
          </p:cNvSpPr>
          <p:nvPr/>
        </p:nvSpPr>
        <p:spPr>
          <a:xfrm>
            <a:off x="182598" y="9238110"/>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GROSLIJST ONDERZOEKSONDERWERPEN</a:t>
            </a:r>
          </a:p>
        </p:txBody>
      </p:sp>
      <p:sp>
        <p:nvSpPr>
          <p:cNvPr id="52" name="Text Placeholder 243">
            <a:extLst>
              <a:ext uri="{FF2B5EF4-FFF2-40B4-BE49-F238E27FC236}">
                <a16:creationId xmlns:a16="http://schemas.microsoft.com/office/drawing/2014/main" id="{F12F5CC6-2B2D-4CAD-A360-891DC7A16E86}"/>
              </a:ext>
            </a:extLst>
          </p:cNvPr>
          <p:cNvSpPr txBox="1">
            <a:spLocks/>
          </p:cNvSpPr>
          <p:nvPr/>
        </p:nvSpPr>
        <p:spPr>
          <a:xfrm>
            <a:off x="178178" y="9540201"/>
            <a:ext cx="5048739" cy="438204"/>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None/>
            </a:pPr>
            <a:r>
              <a:rPr lang="nl-NL" sz="1100" dirty="0">
                <a:latin typeface="+mj-lt"/>
                <a:cs typeface="Times New Roman" panose="02020603050405020304" pitchFamily="18" charset="0"/>
              </a:rPr>
              <a:t>Op de groslijst zijn de onderwerpen opgenomen die door de raden van de deelnemende gemeenten zijn aangedragen, onderwerpen uit de inventarisatie onder raden in 2017 en 2019 en onderwerpen ingebracht door de Groene Hart Rekenkamer. Dit leidt tot het volgende overzicht:</a:t>
            </a:r>
          </a:p>
        </p:txBody>
      </p:sp>
      <p:sp>
        <p:nvSpPr>
          <p:cNvPr id="53" name="Rounded Rectangle 36">
            <a:extLst>
              <a:ext uri="{FF2B5EF4-FFF2-40B4-BE49-F238E27FC236}">
                <a16:creationId xmlns:a16="http://schemas.microsoft.com/office/drawing/2014/main" id="{56F32476-5B9B-4B98-893A-F9731A8EA05D}"/>
              </a:ext>
            </a:extLst>
          </p:cNvPr>
          <p:cNvSpPr/>
          <p:nvPr/>
        </p:nvSpPr>
        <p:spPr>
          <a:xfrm>
            <a:off x="149637" y="9097909"/>
            <a:ext cx="5078628" cy="3475091"/>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5" name="Tekstvak 4"/>
          <p:cNvSpPr txBox="1"/>
          <p:nvPr/>
        </p:nvSpPr>
        <p:spPr>
          <a:xfrm>
            <a:off x="149637" y="10475332"/>
            <a:ext cx="5014863" cy="2292935"/>
          </a:xfrm>
          <a:prstGeom prst="rect">
            <a:avLst/>
          </a:prstGeom>
          <a:noFill/>
        </p:spPr>
        <p:txBody>
          <a:bodyPr wrap="square" numCol="2" rtlCol="0">
            <a:spAutoFit/>
          </a:bodyPr>
          <a:lstStyle/>
          <a:p>
            <a:pPr marL="171450" indent="-171450">
              <a:buFont typeface="Arial" panose="020B0604020202020204" pitchFamily="34" charset="0"/>
              <a:buChar char="•"/>
            </a:pPr>
            <a:r>
              <a:rPr lang="nl-NL" sz="1100" dirty="0">
                <a:latin typeface="+mj-lt"/>
                <a:cs typeface="Times New Roman" panose="02020603050405020304" pitchFamily="18" charset="0"/>
              </a:rPr>
              <a:t>Inburgering</a:t>
            </a:r>
          </a:p>
          <a:p>
            <a:pPr marL="171450" indent="-171450">
              <a:buFont typeface="Arial" panose="020B0604020202020204" pitchFamily="34" charset="0"/>
              <a:buChar char="•"/>
            </a:pPr>
            <a:r>
              <a:rPr lang="nl-NL" sz="1100" dirty="0">
                <a:latin typeface="+mj-lt"/>
                <a:cs typeface="Times New Roman" panose="02020603050405020304" pitchFamily="18" charset="0"/>
              </a:rPr>
              <a:t>Huisvesting arbeidsmigranten</a:t>
            </a:r>
          </a:p>
          <a:p>
            <a:pPr marL="171450" indent="-171450">
              <a:buFont typeface="Arial" panose="020B0604020202020204" pitchFamily="34" charset="0"/>
              <a:buChar char="•"/>
            </a:pPr>
            <a:r>
              <a:rPr lang="nl-NL" sz="1100" dirty="0">
                <a:latin typeface="+mj-lt"/>
                <a:cs typeface="Times New Roman" panose="02020603050405020304" pitchFamily="18" charset="0"/>
              </a:rPr>
              <a:t>Afvalbeleid</a:t>
            </a:r>
          </a:p>
          <a:p>
            <a:pPr marL="171450" indent="-171450">
              <a:buFont typeface="Arial" panose="020B0604020202020204" pitchFamily="34" charset="0"/>
              <a:buChar char="•"/>
            </a:pPr>
            <a:r>
              <a:rPr lang="nl-NL" sz="1100" dirty="0">
                <a:latin typeface="+mj-lt"/>
                <a:cs typeface="Times New Roman" panose="02020603050405020304" pitchFamily="18" charset="0"/>
              </a:rPr>
              <a:t>Digitale dienstverlening</a:t>
            </a:r>
          </a:p>
          <a:p>
            <a:pPr marL="171450" indent="-171450">
              <a:buFont typeface="Arial" panose="020B0604020202020204" pitchFamily="34" charset="0"/>
              <a:buChar char="•"/>
            </a:pPr>
            <a:r>
              <a:rPr lang="nl-NL" sz="1100" dirty="0">
                <a:latin typeface="+mj-lt"/>
                <a:cs typeface="Times New Roman" panose="02020603050405020304" pitchFamily="18" charset="0"/>
              </a:rPr>
              <a:t>Dienstverlening in het kader van </a:t>
            </a:r>
            <a:r>
              <a:rPr lang="nl-NL" sz="1100" dirty="0" err="1">
                <a:latin typeface="+mj-lt"/>
                <a:cs typeface="Times New Roman" panose="02020603050405020304" pitchFamily="18" charset="0"/>
              </a:rPr>
              <a:t>Wabo</a:t>
            </a:r>
            <a:endParaRPr lang="nl-NL" sz="1100" dirty="0">
              <a:latin typeface="+mj-lt"/>
              <a:cs typeface="Times New Roman" panose="02020603050405020304" pitchFamily="18" charset="0"/>
            </a:endParaRPr>
          </a:p>
          <a:p>
            <a:pPr marL="171450" indent="-171450">
              <a:buFont typeface="Arial" panose="020B0604020202020204" pitchFamily="34" charset="0"/>
              <a:buChar char="•"/>
            </a:pPr>
            <a:r>
              <a:rPr lang="nl-NL" sz="1100" dirty="0">
                <a:latin typeface="+mj-lt"/>
                <a:cs typeface="Times New Roman" panose="02020603050405020304" pitchFamily="18" charset="0"/>
              </a:rPr>
              <a:t>Effect preventief jeugd- en jongerenbeleid</a:t>
            </a:r>
          </a:p>
          <a:p>
            <a:pPr marL="171450" indent="-171450">
              <a:buFont typeface="Arial" panose="020B0604020202020204" pitchFamily="34" charset="0"/>
              <a:buChar char="•"/>
            </a:pPr>
            <a:r>
              <a:rPr lang="nl-NL" sz="1100" dirty="0">
                <a:latin typeface="+mj-lt"/>
                <a:cs typeface="Times New Roman" panose="02020603050405020304" pitchFamily="18" charset="0"/>
              </a:rPr>
              <a:t>Re-integratie</a:t>
            </a:r>
          </a:p>
          <a:p>
            <a:pPr marL="171450" indent="-171450">
              <a:buFont typeface="Arial" panose="020B0604020202020204" pitchFamily="34" charset="0"/>
              <a:buChar char="•"/>
            </a:pPr>
            <a:r>
              <a:rPr lang="nl-NL" sz="1100" dirty="0">
                <a:latin typeface="+mj-lt"/>
                <a:cs typeface="Times New Roman" panose="02020603050405020304" pitchFamily="18" charset="0"/>
              </a:rPr>
              <a:t>Verbonden partijen</a:t>
            </a:r>
          </a:p>
          <a:p>
            <a:pPr marL="171450" indent="-171450">
              <a:buFont typeface="Arial" panose="020B0604020202020204" pitchFamily="34" charset="0"/>
              <a:buChar char="•"/>
            </a:pPr>
            <a:r>
              <a:rPr lang="nl-NL" sz="1100" dirty="0">
                <a:latin typeface="+mj-lt"/>
                <a:cs typeface="Times New Roman" panose="02020603050405020304" pitchFamily="18" charset="0"/>
              </a:rPr>
              <a:t>Toegankelijkheid openbare ruimte</a:t>
            </a:r>
          </a:p>
          <a:p>
            <a:pPr marL="171450" indent="-171450">
              <a:buFont typeface="Arial" panose="020B0604020202020204" pitchFamily="34" charset="0"/>
              <a:buChar char="•"/>
            </a:pPr>
            <a:r>
              <a:rPr lang="nl-NL" sz="1100" dirty="0">
                <a:latin typeface="+mj-lt"/>
                <a:cs typeface="Times New Roman" panose="02020603050405020304" pitchFamily="18" charset="0"/>
              </a:rPr>
              <a:t>Onderwijsachterstandenbeleid</a:t>
            </a:r>
          </a:p>
          <a:p>
            <a:pPr marL="171450" indent="-171450">
              <a:buFont typeface="Arial" panose="020B0604020202020204" pitchFamily="34" charset="0"/>
              <a:buChar char="•"/>
            </a:pPr>
            <a:endParaRPr lang="nl-NL" sz="1100" dirty="0">
              <a:latin typeface="+mj-lt"/>
              <a:cs typeface="Times New Roman" panose="02020603050405020304" pitchFamily="18" charset="0"/>
            </a:endParaRPr>
          </a:p>
          <a:p>
            <a:pPr marL="171450" indent="-171450">
              <a:buFont typeface="Arial" panose="020B0604020202020204" pitchFamily="34" charset="0"/>
              <a:buChar char="•"/>
            </a:pPr>
            <a:endParaRPr lang="nl-NL" sz="1100" dirty="0">
              <a:latin typeface="+mj-lt"/>
              <a:cs typeface="Times New Roman" panose="02020603050405020304" pitchFamily="18" charset="0"/>
            </a:endParaRPr>
          </a:p>
          <a:p>
            <a:pPr marL="171450" indent="-171450">
              <a:buFont typeface="Arial" panose="020B0604020202020204" pitchFamily="34" charset="0"/>
              <a:buChar char="•"/>
            </a:pPr>
            <a:r>
              <a:rPr lang="nl-NL" sz="1100" dirty="0" err="1">
                <a:latin typeface="+mj-lt"/>
                <a:cs typeface="Times New Roman" panose="02020603050405020304" pitchFamily="18" charset="0"/>
              </a:rPr>
              <a:t>Amv’s</a:t>
            </a:r>
            <a:r>
              <a:rPr lang="nl-NL" sz="1100" dirty="0">
                <a:latin typeface="+mj-lt"/>
                <a:cs typeface="Times New Roman" panose="02020603050405020304" pitchFamily="18" charset="0"/>
              </a:rPr>
              <a:t/>
            </a:r>
            <a:br>
              <a:rPr lang="nl-NL" sz="1100" dirty="0">
                <a:latin typeface="+mj-lt"/>
                <a:cs typeface="Times New Roman" panose="02020603050405020304" pitchFamily="18" charset="0"/>
              </a:rPr>
            </a:br>
            <a:r>
              <a:rPr lang="nl-NL" sz="1100" dirty="0">
                <a:latin typeface="+mj-lt"/>
                <a:cs typeface="Times New Roman" panose="02020603050405020304" pitchFamily="18" charset="0"/>
              </a:rPr>
              <a:t>Kosten decentralisaties sociaal domein</a:t>
            </a:r>
          </a:p>
          <a:p>
            <a:pPr marL="171450" indent="-171450">
              <a:buFont typeface="Arial" panose="020B0604020202020204" pitchFamily="34" charset="0"/>
              <a:buChar char="•"/>
            </a:pPr>
            <a:r>
              <a:rPr lang="nl-NL" sz="1100" dirty="0">
                <a:latin typeface="+mj-lt"/>
                <a:cs typeface="Times New Roman" panose="02020603050405020304" pitchFamily="18" charset="0"/>
              </a:rPr>
              <a:t>Risico’s en kansen van inwonersgroei</a:t>
            </a:r>
          </a:p>
          <a:p>
            <a:pPr marL="171450" indent="-171450">
              <a:buFont typeface="Arial" panose="020B0604020202020204" pitchFamily="34" charset="0"/>
              <a:buChar char="•"/>
            </a:pPr>
            <a:r>
              <a:rPr lang="nl-NL" sz="1100" dirty="0">
                <a:latin typeface="+mj-lt"/>
                <a:cs typeface="Times New Roman" panose="02020603050405020304" pitchFamily="18" charset="0"/>
              </a:rPr>
              <a:t>Europese subsidiemogelijkheden</a:t>
            </a:r>
          </a:p>
          <a:p>
            <a:pPr marL="171450" indent="-171450">
              <a:buFont typeface="Arial" panose="020B0604020202020204" pitchFamily="34" charset="0"/>
              <a:buChar char="•"/>
            </a:pPr>
            <a:r>
              <a:rPr lang="nl-NL" sz="1100" dirty="0">
                <a:latin typeface="+mj-lt"/>
                <a:cs typeface="Times New Roman" panose="02020603050405020304" pitchFamily="18" charset="0"/>
              </a:rPr>
              <a:t>Inzet van externen</a:t>
            </a:r>
          </a:p>
          <a:p>
            <a:pPr marL="171450" indent="-171450">
              <a:buFont typeface="Arial" panose="020B0604020202020204" pitchFamily="34" charset="0"/>
              <a:buChar char="•"/>
            </a:pPr>
            <a:r>
              <a:rPr lang="nl-NL" sz="1100" dirty="0">
                <a:latin typeface="+mj-lt"/>
                <a:cs typeface="Times New Roman" panose="02020603050405020304" pitchFamily="18" charset="0"/>
              </a:rPr>
              <a:t>Kosten van afvalinzameling en transparantie in tariefopbouw</a:t>
            </a:r>
          </a:p>
          <a:p>
            <a:pPr marL="171450" indent="-171450">
              <a:buFont typeface="Arial" panose="020B0604020202020204" pitchFamily="34" charset="0"/>
              <a:buChar char="•"/>
            </a:pPr>
            <a:r>
              <a:rPr lang="nl-NL" sz="1100" dirty="0">
                <a:latin typeface="+mj-lt"/>
                <a:cs typeface="Times New Roman" panose="02020603050405020304" pitchFamily="18" charset="0"/>
              </a:rPr>
              <a:t>Participatie </a:t>
            </a:r>
          </a:p>
          <a:p>
            <a:pPr marL="171450" indent="-171450">
              <a:buFont typeface="Arial" panose="020B0604020202020204" pitchFamily="34" charset="0"/>
              <a:buChar char="•"/>
            </a:pPr>
            <a:r>
              <a:rPr lang="nl-NL" sz="1100" dirty="0">
                <a:latin typeface="+mj-lt"/>
                <a:cs typeface="Times New Roman" panose="02020603050405020304" pitchFamily="18" charset="0"/>
              </a:rPr>
              <a:t>Onderwijsachterstandenbeleid</a:t>
            </a:r>
          </a:p>
          <a:p>
            <a:pPr marL="171450" indent="-171450">
              <a:buFont typeface="Arial" panose="020B0604020202020204" pitchFamily="34" charset="0"/>
              <a:buChar char="•"/>
            </a:pPr>
            <a:r>
              <a:rPr lang="nl-NL" sz="1100" dirty="0">
                <a:latin typeface="+mj-lt"/>
                <a:cs typeface="Times New Roman" panose="02020603050405020304" pitchFamily="18" charset="0"/>
              </a:rPr>
              <a:t>Integriteit</a:t>
            </a:r>
          </a:p>
          <a:p>
            <a:endParaRPr lang="nl-NL" sz="1100" dirty="0">
              <a:latin typeface="+mj-lt"/>
              <a:cs typeface="Times New Roman" panose="02020603050405020304" pitchFamily="18" charset="0"/>
            </a:endParaRPr>
          </a:p>
          <a:p>
            <a:endParaRPr lang="nl-NL" sz="1100" dirty="0">
              <a:latin typeface="+mj-lt"/>
              <a:cs typeface="Times New Roman" panose="02020603050405020304" pitchFamily="18" charset="0"/>
            </a:endParaRPr>
          </a:p>
        </p:txBody>
      </p:sp>
      <p:pic>
        <p:nvPicPr>
          <p:cNvPr id="54" name="Afbeelding 53" descr="2021 overig*"/>
          <p:cNvPicPr/>
          <p:nvPr/>
        </p:nvPicPr>
        <p:blipFill rotWithShape="1">
          <a:blip r:embed="rId4">
            <a:extLst>
              <a:ext uri="{28A0092B-C50C-407E-A947-70E740481C1C}">
                <a14:useLocalDpi xmlns:a14="http://schemas.microsoft.com/office/drawing/2010/main" val="0"/>
              </a:ext>
            </a:extLst>
          </a:blip>
          <a:srcRect r="59184"/>
          <a:stretch/>
        </p:blipFill>
        <p:spPr bwMode="auto">
          <a:xfrm>
            <a:off x="4404856" y="2750853"/>
            <a:ext cx="651815" cy="559695"/>
          </a:xfrm>
          <a:prstGeom prst="rect">
            <a:avLst/>
          </a:prstGeom>
          <a:noFill/>
          <a:ln>
            <a:noFill/>
          </a:ln>
          <a:extLst>
            <a:ext uri="{53640926-AAD7-44D8-BBD7-CCE9431645EC}">
              <a14:shadowObscured xmlns:a14="http://schemas.microsoft.com/office/drawing/2010/main"/>
            </a:ext>
          </a:extLst>
        </p:spPr>
      </p:pic>
      <p:pic>
        <p:nvPicPr>
          <p:cNvPr id="55" name="Afbeelding 54" descr="2052 digitaal archief*"/>
          <p:cNvPicPr/>
          <p:nvPr/>
        </p:nvPicPr>
        <p:blipFill rotWithShape="1">
          <a:blip r:embed="rId5">
            <a:extLst>
              <a:ext uri="{28A0092B-C50C-407E-A947-70E740481C1C}">
                <a14:useLocalDpi xmlns:a14="http://schemas.microsoft.com/office/drawing/2010/main" val="0"/>
              </a:ext>
            </a:extLst>
          </a:blip>
          <a:srcRect r="56735"/>
          <a:stretch/>
        </p:blipFill>
        <p:spPr bwMode="auto">
          <a:xfrm>
            <a:off x="9651251" y="2690991"/>
            <a:ext cx="574513" cy="581118"/>
          </a:xfrm>
          <a:prstGeom prst="rect">
            <a:avLst/>
          </a:prstGeom>
          <a:noFill/>
          <a:ln>
            <a:noFill/>
          </a:ln>
          <a:extLst>
            <a:ext uri="{53640926-AAD7-44D8-BBD7-CCE9431645EC}">
              <a14:shadowObscured xmlns:a14="http://schemas.microsoft.com/office/drawing/2010/main"/>
            </a:ext>
          </a:extLst>
        </p:spPr>
      </p:pic>
      <p:sp>
        <p:nvSpPr>
          <p:cNvPr id="65" name="Text Placeholder 236"/>
          <p:cNvSpPr>
            <a:spLocks noGrp="1"/>
          </p:cNvSpPr>
          <p:nvPr>
            <p:ph type="body" sz="quarter" idx="25"/>
          </p:nvPr>
        </p:nvSpPr>
        <p:spPr>
          <a:xfrm>
            <a:off x="5409723" y="4800732"/>
            <a:ext cx="5044254" cy="431932"/>
          </a:xfrm>
        </p:spPr>
        <p:txBody>
          <a:bodyPr/>
          <a:lstStyle/>
          <a:p>
            <a:r>
              <a:rPr lang="en-US" sz="1100" dirty="0">
                <a:latin typeface="+mj-lt"/>
              </a:rPr>
              <a:t>ONDERWERP: WONEN</a:t>
            </a:r>
          </a:p>
        </p:txBody>
      </p:sp>
      <p:sp>
        <p:nvSpPr>
          <p:cNvPr id="66" name="Text Placeholder 237"/>
          <p:cNvSpPr>
            <a:spLocks noGrp="1"/>
          </p:cNvSpPr>
          <p:nvPr>
            <p:ph type="body" sz="quarter" idx="26"/>
          </p:nvPr>
        </p:nvSpPr>
        <p:spPr>
          <a:xfrm>
            <a:off x="5409723" y="5289815"/>
            <a:ext cx="5044254" cy="5750634"/>
          </a:xfrm>
        </p:spPr>
        <p:txBody>
          <a:bodyPr/>
          <a:lstStyle/>
          <a:p>
            <a:pPr lvl="0"/>
            <a:r>
              <a:rPr lang="nl-NL" sz="1100" dirty="0">
                <a:latin typeface="+mn-lt"/>
              </a:rPr>
              <a:t>Wonen raakt het hart van het mens-zijn. Als je geluk hebt, is je woning niet alleen je huis, maar ook je thuis. Op dat thuisgevoel hebben niet alleen mensen zelf een grote invloed, ook de gemeente heeft een breed instrumentarium op het gebied van wonen. Daarmee is de gemeente van grote invloed op het thuis-gevoel dat mensen kunnen hebben.</a:t>
            </a:r>
          </a:p>
          <a:p>
            <a:pPr lvl="0"/>
            <a:endParaRPr lang="nl-NL" sz="1100" dirty="0">
              <a:latin typeface="+mn-lt"/>
            </a:endParaRPr>
          </a:p>
          <a:p>
            <a:pPr lvl="0"/>
            <a:r>
              <a:rPr lang="nl-NL" sz="1100" dirty="0">
                <a:latin typeface="+mn-lt"/>
              </a:rPr>
              <a:t>De Groene Hart Rekenkamer beoogt met dit onderzoek naar wonen inzicht te krijgen in de knelpunten die de vier deelnemende gemeenten op het gebied van wonen hebben, hoe ze daarmee omgaan en hoe dat is ingebed in het bredere beleid. Welke instrumenten hebben de gemeenten? Zetten ze die effectief, efficiënt en rechtmatig in? Is er sprake van efficiënte beleidsbeïnvloeding uit andere beleidsprogramma’s? Wat betekenen energietransitie, mobiliteitstransitie en veiligheid voor het woonbeleid en hoe gaat de gemeente hiermee om? Hoe werkt de gemeente samen met andere partijen en hoe maakt de gemeente ook gebruik van die samenwerking? En draagt dat alles in kwalitatieve en kwantitatieve zin bij tot een beter woonklimaat voor de bevolking? </a:t>
            </a:r>
          </a:p>
          <a:p>
            <a:pPr lvl="0"/>
            <a:endParaRPr lang="nl-NL" sz="1100" dirty="0">
              <a:latin typeface="+mn-lt"/>
            </a:endParaRPr>
          </a:p>
        </p:txBody>
      </p:sp>
      <p:sp>
        <p:nvSpPr>
          <p:cNvPr id="67" name="Rounded Rectangle 36">
            <a:extLst>
              <a:ext uri="{FF2B5EF4-FFF2-40B4-BE49-F238E27FC236}">
                <a16:creationId xmlns:a16="http://schemas.microsoft.com/office/drawing/2014/main" id="{8916868A-2EDE-4606-82EB-DC3B5E000127}"/>
              </a:ext>
            </a:extLst>
          </p:cNvPr>
          <p:cNvSpPr/>
          <p:nvPr/>
        </p:nvSpPr>
        <p:spPr>
          <a:xfrm>
            <a:off x="5375349" y="4773179"/>
            <a:ext cx="5078628" cy="3520000"/>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21" name="Text Placeholder 232">
            <a:extLst>
              <a:ext uri="{FF2B5EF4-FFF2-40B4-BE49-F238E27FC236}">
                <a16:creationId xmlns:a16="http://schemas.microsoft.com/office/drawing/2014/main" id="{92E94208-A26C-48A7-8C10-1B2F2B61AF2E}"/>
              </a:ext>
            </a:extLst>
          </p:cNvPr>
          <p:cNvSpPr txBox="1">
            <a:spLocks/>
          </p:cNvSpPr>
          <p:nvPr/>
        </p:nvSpPr>
        <p:spPr>
          <a:xfrm>
            <a:off x="5419728" y="10725386"/>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AFGEROND ONDERZOEK VEILIGHEIDSBELEID 2018/2019</a:t>
            </a:r>
          </a:p>
        </p:txBody>
      </p:sp>
      <p:sp>
        <p:nvSpPr>
          <p:cNvPr id="22" name="Text Placeholder 243">
            <a:extLst>
              <a:ext uri="{FF2B5EF4-FFF2-40B4-BE49-F238E27FC236}">
                <a16:creationId xmlns:a16="http://schemas.microsoft.com/office/drawing/2014/main" id="{27B1D78B-E1A9-4C13-BEE6-B54329CF9F47}"/>
              </a:ext>
            </a:extLst>
          </p:cNvPr>
          <p:cNvSpPr txBox="1">
            <a:spLocks/>
          </p:cNvSpPr>
          <p:nvPr/>
        </p:nvSpPr>
        <p:spPr>
          <a:xfrm>
            <a:off x="5415308" y="11076342"/>
            <a:ext cx="5048739" cy="806973"/>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None/>
            </a:pPr>
            <a:r>
              <a:rPr lang="nl-NL" sz="1100" dirty="0">
                <a:latin typeface="+mj-lt"/>
                <a:cs typeface="Times New Roman" panose="02020603050405020304" pitchFamily="18" charset="0"/>
              </a:rPr>
              <a:t>In het najaar 2018 is gestart met het onderzoek Veiligheidsbeleid.</a:t>
            </a:r>
          </a:p>
          <a:p>
            <a:pPr marL="0" indent="0">
              <a:buNone/>
            </a:pPr>
            <a:r>
              <a:rPr lang="nl-NL" sz="1100" dirty="0">
                <a:latin typeface="+mj-lt"/>
                <a:cs typeface="Times New Roman" panose="02020603050405020304" pitchFamily="18" charset="0"/>
              </a:rPr>
              <a:t>De Rekenkamercommissie heeft begin december 2019 de rapporten aangeboden aan de raden. Ook heeft in december de presentatie van de rapporten in een gezamenlijke bijeenkomst plaatsgevonden.</a:t>
            </a:r>
          </a:p>
          <a:p>
            <a:pPr marL="0" indent="0">
              <a:buFont typeface="Arial" pitchFamily="34" charset="0"/>
              <a:buNone/>
            </a:pPr>
            <a:endParaRPr lang="en-US" sz="1100" dirty="0">
              <a:latin typeface="+mj-lt"/>
              <a:cs typeface="Times New Roman" panose="02020603050405020304" pitchFamily="18" charset="0"/>
            </a:endParaRPr>
          </a:p>
        </p:txBody>
      </p:sp>
      <p:sp>
        <p:nvSpPr>
          <p:cNvPr id="23" name="Rounded Rectangle 36">
            <a:extLst>
              <a:ext uri="{FF2B5EF4-FFF2-40B4-BE49-F238E27FC236}">
                <a16:creationId xmlns:a16="http://schemas.microsoft.com/office/drawing/2014/main" id="{A4096778-6F7F-4328-B07F-2E23749F6D20}"/>
              </a:ext>
            </a:extLst>
          </p:cNvPr>
          <p:cNvSpPr/>
          <p:nvPr/>
        </p:nvSpPr>
        <p:spPr>
          <a:xfrm>
            <a:off x="5409723" y="10636120"/>
            <a:ext cx="5078628" cy="1354840"/>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Tree>
    <p:extLst>
      <p:ext uri="{BB962C8B-B14F-4D97-AF65-F5344CB8AC3E}">
        <p14:creationId xmlns:p14="http://schemas.microsoft.com/office/powerpoint/2010/main" val="37683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 Placeholder 232">
            <a:extLst>
              <a:ext uri="{FF2B5EF4-FFF2-40B4-BE49-F238E27FC236}">
                <a16:creationId xmlns:a16="http://schemas.microsoft.com/office/drawing/2014/main" id="{246633C9-A871-4657-8924-17BCE955BCC8}"/>
              </a:ext>
            </a:extLst>
          </p:cNvPr>
          <p:cNvSpPr txBox="1">
            <a:spLocks/>
          </p:cNvSpPr>
          <p:nvPr/>
        </p:nvSpPr>
        <p:spPr>
          <a:xfrm>
            <a:off x="5415225" y="3028419"/>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CONTACT</a:t>
            </a:r>
          </a:p>
        </p:txBody>
      </p:sp>
      <p:sp>
        <p:nvSpPr>
          <p:cNvPr id="58" name="Rounded Rectangle 36">
            <a:extLst>
              <a:ext uri="{FF2B5EF4-FFF2-40B4-BE49-F238E27FC236}">
                <a16:creationId xmlns:a16="http://schemas.microsoft.com/office/drawing/2014/main" id="{B80C352C-76A8-4069-9CFD-FF0EF3850C08}"/>
              </a:ext>
            </a:extLst>
          </p:cNvPr>
          <p:cNvSpPr/>
          <p:nvPr/>
        </p:nvSpPr>
        <p:spPr>
          <a:xfrm>
            <a:off x="5406808" y="2857001"/>
            <a:ext cx="5121602" cy="2724933"/>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13" name="Rechthoek 12">
            <a:extLst>
              <a:ext uri="{FF2B5EF4-FFF2-40B4-BE49-F238E27FC236}">
                <a16:creationId xmlns:a16="http://schemas.microsoft.com/office/drawing/2014/main" id="{F46D6C99-0596-4156-9416-3D5736189DE6}"/>
              </a:ext>
            </a:extLst>
          </p:cNvPr>
          <p:cNvSpPr/>
          <p:nvPr/>
        </p:nvSpPr>
        <p:spPr>
          <a:xfrm>
            <a:off x="5440127" y="3356962"/>
            <a:ext cx="5000605" cy="2123658"/>
          </a:xfrm>
          <a:prstGeom prst="rect">
            <a:avLst/>
          </a:prstGeom>
        </p:spPr>
        <p:txBody>
          <a:bodyPr wrap="square">
            <a:spAutoFit/>
          </a:bodyPr>
          <a:lstStyle/>
          <a:p>
            <a:pPr defTabSz="1518303">
              <a:spcBef>
                <a:spcPct val="20000"/>
              </a:spcBef>
              <a:spcAft>
                <a:spcPts val="0"/>
              </a:spcAft>
            </a:pPr>
            <a:r>
              <a:rPr lang="nl-NL" sz="1100" dirty="0">
                <a:cs typeface="Times New Roman" panose="02020603050405020304" pitchFamily="18" charset="0"/>
              </a:rPr>
              <a:t>De Groene Hart Rekenkamer komt maandelijks bijeen (met uitzondering van het zomerreces in juli en augustus) voor haar reguliere vergaderingen. Deze vergaderingen worden in beslotenheid gehouden. Daarnaast vergadert de rekenkamercommissie ieder kwartaal met de programmaraad. U kunt u bij ons terecht als u meer informatie wilt over de Groene Hart Rekenkamer of als u een idee wilt aandragen voor een mogelijk onderzoek. </a:t>
            </a:r>
          </a:p>
          <a:p>
            <a:pPr>
              <a:lnSpc>
                <a:spcPct val="150000"/>
              </a:lnSpc>
              <a:spcAft>
                <a:spcPts val="0"/>
              </a:spcAft>
            </a:pPr>
            <a:r>
              <a:rPr lang="nl-NL" sz="1100" dirty="0">
                <a:latin typeface="+mj-lt"/>
                <a:ea typeface="Times New Roman" panose="02020603050405020304" pitchFamily="18" charset="0"/>
              </a:rPr>
              <a:t>Wij zijn te bereiken via: </a:t>
            </a:r>
          </a:p>
          <a:p>
            <a:pPr>
              <a:lnSpc>
                <a:spcPct val="150000"/>
              </a:lnSpc>
              <a:spcAft>
                <a:spcPts val="0"/>
              </a:spcAft>
            </a:pPr>
            <a:r>
              <a:rPr lang="nl-NL" sz="1100" dirty="0">
                <a:latin typeface="+mj-lt"/>
                <a:ea typeface="Times New Roman" panose="02020603050405020304" pitchFamily="18" charset="0"/>
              </a:rPr>
              <a:t>Telefoon: </a:t>
            </a:r>
            <a:r>
              <a:rPr lang="nl-NL" sz="1100" dirty="0" smtClean="0">
                <a:latin typeface="+mj-lt"/>
                <a:ea typeface="Times New Roman" panose="02020603050405020304" pitchFamily="18" charset="0"/>
              </a:rPr>
              <a:t>06 21476574</a:t>
            </a:r>
            <a:r>
              <a:rPr lang="nl-NL" sz="1100" dirty="0">
                <a:latin typeface="+mj-lt"/>
                <a:ea typeface="Times New Roman" panose="02020603050405020304" pitchFamily="18" charset="0"/>
              </a:rPr>
              <a:t>.</a:t>
            </a:r>
          </a:p>
          <a:p>
            <a:pPr>
              <a:lnSpc>
                <a:spcPct val="150000"/>
              </a:lnSpc>
              <a:spcAft>
                <a:spcPts val="0"/>
              </a:spcAft>
            </a:pPr>
            <a:r>
              <a:rPr lang="nl-NL" sz="1100" dirty="0">
                <a:latin typeface="+mj-lt"/>
                <a:ea typeface="Times New Roman" panose="02020603050405020304" pitchFamily="18" charset="0"/>
              </a:rPr>
              <a:t>E-mail: </a:t>
            </a:r>
            <a:r>
              <a:rPr lang="nl-NL" sz="1100" u="sng" dirty="0">
                <a:solidFill>
                  <a:srgbClr val="0000FF"/>
                </a:solidFill>
                <a:latin typeface="+mj-lt"/>
                <a:ea typeface="Times New Roman" panose="02020603050405020304" pitchFamily="18" charset="0"/>
                <a:hlinkClick r:id="rId3"/>
              </a:rPr>
              <a:t>info@groenehartrekenkamer.nl</a:t>
            </a:r>
            <a:r>
              <a:rPr lang="nl-NL" sz="1100" dirty="0">
                <a:latin typeface="+mj-lt"/>
                <a:ea typeface="Times New Roman" panose="02020603050405020304" pitchFamily="18" charset="0"/>
              </a:rPr>
              <a:t> </a:t>
            </a:r>
          </a:p>
          <a:p>
            <a:pPr>
              <a:lnSpc>
                <a:spcPct val="150000"/>
              </a:lnSpc>
              <a:spcAft>
                <a:spcPts val="0"/>
              </a:spcAft>
            </a:pPr>
            <a:r>
              <a:rPr lang="nl-NL" sz="1100" dirty="0">
                <a:latin typeface="+mj-lt"/>
                <a:ea typeface="Times New Roman" panose="02020603050405020304" pitchFamily="18" charset="0"/>
              </a:rPr>
              <a:t>Postadres: Postbus 1086, 2800 BB Gouda</a:t>
            </a:r>
            <a:endParaRPr lang="nl-NL" sz="1100" dirty="0">
              <a:effectLst/>
              <a:latin typeface="+mj-lt"/>
              <a:ea typeface="Times New Roman" panose="02020603050405020304" pitchFamily="18" charset="0"/>
            </a:endParaRPr>
          </a:p>
        </p:txBody>
      </p:sp>
      <p:pic>
        <p:nvPicPr>
          <p:cNvPr id="44" name="Afbeelding 43"/>
          <p:cNvPicPr/>
          <p:nvPr/>
        </p:nvPicPr>
        <p:blipFill rotWithShape="1">
          <a:blip r:embed="rId4"/>
          <a:srcRect l="59406" t="66018" r="38320" b="29873"/>
          <a:stretch/>
        </p:blipFill>
        <p:spPr bwMode="auto">
          <a:xfrm>
            <a:off x="9615218" y="2939789"/>
            <a:ext cx="444296" cy="369481"/>
          </a:xfrm>
          <a:prstGeom prst="rect">
            <a:avLst/>
          </a:prstGeom>
          <a:ln>
            <a:noFill/>
          </a:ln>
          <a:extLst>
            <a:ext uri="{53640926-AAD7-44D8-BBD7-CCE9431645EC}">
              <a14:shadowObscured xmlns:a14="http://schemas.microsoft.com/office/drawing/2010/main"/>
            </a:ext>
          </a:extLst>
        </p:spPr>
      </p:pic>
      <p:sp>
        <p:nvSpPr>
          <p:cNvPr id="46" name="Text Placeholder 236">
            <a:extLst>
              <a:ext uri="{FF2B5EF4-FFF2-40B4-BE49-F238E27FC236}">
                <a16:creationId xmlns:a16="http://schemas.microsoft.com/office/drawing/2014/main" id="{5E9DB1EF-750C-479D-9618-11F7DD611251}"/>
              </a:ext>
            </a:extLst>
          </p:cNvPr>
          <p:cNvSpPr txBox="1">
            <a:spLocks/>
          </p:cNvSpPr>
          <p:nvPr/>
        </p:nvSpPr>
        <p:spPr>
          <a:xfrm>
            <a:off x="202472" y="5855965"/>
            <a:ext cx="5044254"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BEGROTING 2020</a:t>
            </a:r>
          </a:p>
        </p:txBody>
      </p:sp>
      <p:sp>
        <p:nvSpPr>
          <p:cNvPr id="48" name="Rounded Rectangle 36">
            <a:extLst>
              <a:ext uri="{FF2B5EF4-FFF2-40B4-BE49-F238E27FC236}">
                <a16:creationId xmlns:a16="http://schemas.microsoft.com/office/drawing/2014/main" id="{F7BBDC91-0734-47B2-A8EF-C689FA7560D5}"/>
              </a:ext>
            </a:extLst>
          </p:cNvPr>
          <p:cNvSpPr/>
          <p:nvPr/>
        </p:nvSpPr>
        <p:spPr>
          <a:xfrm>
            <a:off x="154993" y="5755210"/>
            <a:ext cx="5078628" cy="5934701"/>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50" name="Text Placeholder 237">
            <a:extLst>
              <a:ext uri="{FF2B5EF4-FFF2-40B4-BE49-F238E27FC236}">
                <a16:creationId xmlns:a16="http://schemas.microsoft.com/office/drawing/2014/main" id="{851552A2-66CC-4E42-9122-FDB48AF9444E}"/>
              </a:ext>
            </a:extLst>
          </p:cNvPr>
          <p:cNvSpPr txBox="1">
            <a:spLocks/>
          </p:cNvSpPr>
          <p:nvPr/>
        </p:nvSpPr>
        <p:spPr>
          <a:xfrm>
            <a:off x="177930" y="6067928"/>
            <a:ext cx="5044254" cy="6404493"/>
          </a:xfrm>
          <a:prstGeom prst="rect">
            <a:avLst/>
          </a:prstGeom>
        </p:spPr>
        <p:txBody>
          <a:bodyPr wrap="square" lIns="79081" tIns="79081" rIns="79081" bIns="79081">
            <a:spAutoFit/>
          </a:bodyPr>
          <a:lstStyle>
            <a:lvl1pPr marL="0" indent="0" algn="l" defTabSz="1518303" rtl="0" eaLnBrk="1" latinLnBrk="0" hangingPunct="1">
              <a:spcBef>
                <a:spcPct val="20000"/>
              </a:spcBef>
              <a:buFont typeface="Arial" pitchFamily="34" charset="0"/>
              <a:buNone/>
              <a:defRPr sz="1000" kern="1200">
                <a:solidFill>
                  <a:schemeClr val="tx1"/>
                </a:solidFill>
                <a:latin typeface="Times New Roman" panose="02020603050405020304" pitchFamily="18" charset="0"/>
                <a:ea typeface="+mn-ea"/>
                <a:cs typeface="Times New Roman" panose="02020603050405020304" pitchFamily="18" charset="0"/>
              </a:defRPr>
            </a:lvl1pPr>
            <a:lvl2pPr marL="514010" indent="-19769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2pPr>
            <a:lvl3pPr marL="711705" indent="-19769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3pPr>
            <a:lvl4pPr marL="929170" indent="-21746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4pPr>
            <a:lvl5pPr marL="1087327" indent="-158157"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nl-NL" sz="1100" dirty="0">
                <a:latin typeface="+mj-lt"/>
              </a:rPr>
              <a:t>Het volgende overzicht geeft de begrote middelen voor 2020 weer: </a:t>
            </a: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b="1" dirty="0">
              <a:latin typeface="+mj-lt"/>
            </a:endParaRPr>
          </a:p>
          <a:p>
            <a:r>
              <a:rPr lang="nl-NL" sz="1100" b="1" dirty="0">
                <a:latin typeface="+mj-lt"/>
              </a:rPr>
              <a:t>Toelichting op budget</a:t>
            </a:r>
          </a:p>
          <a:p>
            <a:r>
              <a:rPr lang="nl-NL" sz="1100" u="sng" dirty="0">
                <a:latin typeface="+mj-lt"/>
              </a:rPr>
              <a:t>Onderzoeksbudget</a:t>
            </a:r>
            <a:r>
              <a:rPr lang="nl-NL" sz="1100" dirty="0">
                <a:latin typeface="+mj-lt"/>
              </a:rPr>
              <a:t>: Het onderzoeksbudget wordt benut voor de uitvoering van onderzoeken. Onderzoeken lopen door, en daarom ook over, jaren heen. </a:t>
            </a:r>
          </a:p>
          <a:p>
            <a:r>
              <a:rPr lang="nl-NL" sz="1100" u="sng" dirty="0">
                <a:latin typeface="+mj-lt"/>
              </a:rPr>
              <a:t>Vergoeding leden</a:t>
            </a:r>
            <a:r>
              <a:rPr lang="nl-NL" sz="1100" dirty="0">
                <a:latin typeface="+mj-lt"/>
              </a:rPr>
              <a:t>: De leden van de rekenkamercommissie ontvangen een vaste maandvergoeding.  De voorzitter ontvangt een maandelijkse vergoeding van € 650,- en de leden ontvangen een vergoeding van € 500,- per maand voor hun werkzaamheden. De maandelijkse onkostenvergoeding bedraagt € 75,-. De ambtelijk secretaris werkt op inhuurbasis. In het budget is voor de secretaris een tijdsbesteding van 200 uur geraamd. </a:t>
            </a:r>
          </a:p>
          <a:p>
            <a:r>
              <a:rPr lang="nl-NL" sz="1100" u="sng" dirty="0">
                <a:latin typeface="+mj-lt"/>
              </a:rPr>
              <a:t>Overige kosten</a:t>
            </a:r>
            <a:r>
              <a:rPr lang="nl-NL" sz="1100" dirty="0">
                <a:latin typeface="+mj-lt"/>
              </a:rPr>
              <a:t>: De overige kosten in 2020 bestaan uit het lidmaatschap NVRR en licentie vergaderapp. </a:t>
            </a:r>
          </a:p>
          <a:p>
            <a:pPr fontAlgn="t"/>
            <a:r>
              <a:rPr lang="nl-NL" sz="1100" u="sng" dirty="0">
                <a:latin typeface="+mj-lt"/>
              </a:rPr>
              <a:t>Totaal budget:</a:t>
            </a:r>
            <a:r>
              <a:rPr lang="nl-NL" sz="1100" dirty="0">
                <a:latin typeface="+mj-lt"/>
              </a:rPr>
              <a:t> Uitgangspunt voor het totaalbudget is de bijdrage van de vier deelnemende gemeenten. Elke gemeente draagt per inwoner € 0,60 bij. Voor de berekening is uitgegaan van de inwonersaantallen van het CBS van december 2019.</a:t>
            </a:r>
            <a:br>
              <a:rPr lang="nl-NL" sz="1100" dirty="0">
                <a:latin typeface="+mj-lt"/>
              </a:rPr>
            </a:br>
            <a:r>
              <a:rPr lang="nl-NL" sz="1100" dirty="0">
                <a:latin typeface="+mj-lt"/>
              </a:rPr>
              <a:t>Het restant budget 2019 ten bedrage van € 1.162 is toegevoegd aan het budget 2020. </a:t>
            </a:r>
            <a:br>
              <a:rPr lang="nl-NL" sz="1100" dirty="0">
                <a:latin typeface="+mj-lt"/>
              </a:rPr>
            </a:br>
            <a:r>
              <a:rPr lang="nl-NL" sz="1100" dirty="0">
                <a:latin typeface="+mj-lt"/>
              </a:rPr>
              <a:t> </a:t>
            </a:r>
            <a:r>
              <a:rPr lang="nl-NL" sz="1100" b="1" dirty="0"/>
              <a:t> </a:t>
            </a:r>
            <a:endParaRPr lang="nl-NL" sz="1100" u="sng" dirty="0">
              <a:latin typeface="+mj-lt"/>
            </a:endParaRPr>
          </a:p>
          <a:p>
            <a:endParaRPr lang="nl-NL" sz="1100" dirty="0">
              <a:latin typeface="+mj-lt"/>
            </a:endParaRPr>
          </a:p>
          <a:p>
            <a:endParaRPr lang="nl-NL" dirty="0">
              <a:latin typeface="+mj-lt"/>
            </a:endParaRPr>
          </a:p>
        </p:txBody>
      </p:sp>
      <p:graphicFrame>
        <p:nvGraphicFramePr>
          <p:cNvPr id="51" name="Tabel 50"/>
          <p:cNvGraphicFramePr>
            <a:graphicFrameLocks noGrp="1"/>
          </p:cNvGraphicFramePr>
          <p:nvPr>
            <p:extLst>
              <p:ext uri="{D42A27DB-BD31-4B8C-83A1-F6EECF244321}">
                <p14:modId xmlns:p14="http://schemas.microsoft.com/office/powerpoint/2010/main" val="2065899931"/>
              </p:ext>
            </p:extLst>
          </p:nvPr>
        </p:nvGraphicFramePr>
        <p:xfrm>
          <a:off x="857040" y="6562805"/>
          <a:ext cx="3630388" cy="2367642"/>
        </p:xfrm>
        <a:graphic>
          <a:graphicData uri="http://schemas.openxmlformats.org/drawingml/2006/table">
            <a:tbl>
              <a:tblPr firstRow="1" bandRow="1">
                <a:tableStyleId>{0E3FDE45-AF77-4B5C-9715-49D594BDF05E}</a:tableStyleId>
              </a:tblPr>
              <a:tblGrid>
                <a:gridCol w="2049238">
                  <a:extLst>
                    <a:ext uri="{9D8B030D-6E8A-4147-A177-3AD203B41FA5}">
                      <a16:colId xmlns:a16="http://schemas.microsoft.com/office/drawing/2014/main" val="20000"/>
                    </a:ext>
                  </a:extLst>
                </a:gridCol>
                <a:gridCol w="1581150">
                  <a:extLst>
                    <a:ext uri="{9D8B030D-6E8A-4147-A177-3AD203B41FA5}">
                      <a16:colId xmlns:a16="http://schemas.microsoft.com/office/drawing/2014/main" val="20001"/>
                    </a:ext>
                  </a:extLst>
                </a:gridCol>
              </a:tblGrid>
              <a:tr h="358962">
                <a:tc>
                  <a:txBody>
                    <a:bodyPr/>
                    <a:lstStyle/>
                    <a:p>
                      <a:pPr algn="ctr"/>
                      <a:r>
                        <a:rPr lang="nl-NL" sz="1100" dirty="0"/>
                        <a:t>Wat</a:t>
                      </a:r>
                    </a:p>
                  </a:txBody>
                  <a:tcPr anchor="ctr"/>
                </a:tc>
                <a:tc>
                  <a:txBody>
                    <a:bodyPr/>
                    <a:lstStyle/>
                    <a:p>
                      <a:pPr algn="ctr"/>
                      <a:r>
                        <a:rPr lang="nl-NL" sz="1100" dirty="0"/>
                        <a:t>Bedrag in €</a:t>
                      </a:r>
                    </a:p>
                  </a:txBody>
                  <a:tcPr anchor="ctr"/>
                </a:tc>
                <a:extLst>
                  <a:ext uri="{0D108BD9-81ED-4DB2-BD59-A6C34878D82A}">
                    <a16:rowId xmlns:a16="http://schemas.microsoft.com/office/drawing/2014/main" val="10000"/>
                  </a:ext>
                </a:extLst>
              </a:tr>
              <a:tr h="471440">
                <a:tc>
                  <a:txBody>
                    <a:bodyPr/>
                    <a:lstStyle/>
                    <a:p>
                      <a:r>
                        <a:rPr lang="nl-NL" sz="1100" dirty="0"/>
                        <a:t>Vergoeding leden </a:t>
                      </a:r>
                    </a:p>
                    <a:p>
                      <a:r>
                        <a:rPr lang="nl-NL" sz="1100" dirty="0"/>
                        <a:t>Ambtelijk</a:t>
                      </a:r>
                      <a:r>
                        <a:rPr lang="nl-NL" sz="1100" baseline="0" dirty="0"/>
                        <a:t> secretaris</a:t>
                      </a:r>
                      <a:endParaRPr lang="nl-NL" sz="1100" dirty="0"/>
                    </a:p>
                  </a:txBody>
                  <a:tcPr/>
                </a:tc>
                <a:tc>
                  <a:txBody>
                    <a:bodyPr/>
                    <a:lstStyle/>
                    <a:p>
                      <a:pPr algn="ctr"/>
                      <a:r>
                        <a:rPr lang="nl-NL" sz="1100" dirty="0"/>
                        <a:t>€ 22.500</a:t>
                      </a:r>
                    </a:p>
                    <a:p>
                      <a:pPr algn="ctr"/>
                      <a:r>
                        <a:rPr lang="nl-NL" sz="1100" dirty="0"/>
                        <a:t>€ 15.300</a:t>
                      </a:r>
                    </a:p>
                  </a:txBody>
                  <a:tcPr/>
                </a:tc>
                <a:extLst>
                  <a:ext uri="{0D108BD9-81ED-4DB2-BD59-A6C34878D82A}">
                    <a16:rowId xmlns:a16="http://schemas.microsoft.com/office/drawing/2014/main" val="10002"/>
                  </a:ext>
                </a:extLst>
              </a:tr>
              <a:tr h="471440">
                <a:tc>
                  <a:txBody>
                    <a:bodyPr/>
                    <a:lstStyle/>
                    <a:p>
                      <a:r>
                        <a:rPr lang="nl-NL" sz="1100" dirty="0"/>
                        <a:t>Onderzoeksbudget</a:t>
                      </a:r>
                    </a:p>
                  </a:txBody>
                  <a:tcPr/>
                </a:tc>
                <a:tc>
                  <a:txBody>
                    <a:bodyPr/>
                    <a:lstStyle/>
                    <a:p>
                      <a:pPr algn="ctr"/>
                      <a:r>
                        <a:rPr lang="nl-NL" sz="1100" dirty="0"/>
                        <a:t>€</a:t>
                      </a:r>
                      <a:r>
                        <a:rPr lang="nl-NL" sz="1100" baseline="0" dirty="0"/>
                        <a:t> 70.821</a:t>
                      </a:r>
                      <a:endParaRPr lang="nl-NL" sz="1100" dirty="0"/>
                    </a:p>
                  </a:txBody>
                  <a:tcPr/>
                </a:tc>
                <a:extLst>
                  <a:ext uri="{0D108BD9-81ED-4DB2-BD59-A6C34878D82A}">
                    <a16:rowId xmlns:a16="http://schemas.microsoft.com/office/drawing/2014/main" val="10005"/>
                  </a:ext>
                </a:extLst>
              </a:tr>
              <a:tr h="471440">
                <a:tc>
                  <a:txBody>
                    <a:bodyPr/>
                    <a:lstStyle/>
                    <a:p>
                      <a:r>
                        <a:rPr lang="nl-NL" sz="1100" dirty="0"/>
                        <a:t>Overige kosten</a:t>
                      </a:r>
                    </a:p>
                  </a:txBody>
                  <a:tcPr/>
                </a:tc>
                <a:tc>
                  <a:txBody>
                    <a:bodyPr/>
                    <a:lstStyle/>
                    <a:p>
                      <a:pPr algn="ctr"/>
                      <a:r>
                        <a:rPr lang="nl-NL" sz="1100" dirty="0"/>
                        <a:t>€ 1.500</a:t>
                      </a:r>
                    </a:p>
                    <a:p>
                      <a:pPr algn="ctr"/>
                      <a:endParaRPr lang="nl-NL" sz="1100" dirty="0"/>
                    </a:p>
                    <a:p>
                      <a:pPr algn="ctr"/>
                      <a:endParaRPr lang="nl-NL" sz="1100" dirty="0"/>
                    </a:p>
                  </a:txBody>
                  <a:tcPr/>
                </a:tc>
                <a:extLst>
                  <a:ext uri="{0D108BD9-81ED-4DB2-BD59-A6C34878D82A}">
                    <a16:rowId xmlns:a16="http://schemas.microsoft.com/office/drawing/2014/main" val="10003"/>
                  </a:ext>
                </a:extLst>
              </a:tr>
              <a:tr h="471440">
                <a:tc>
                  <a:txBody>
                    <a:bodyPr/>
                    <a:lstStyle/>
                    <a:p>
                      <a:r>
                        <a:rPr lang="nl-NL" sz="1100" b="1" dirty="0"/>
                        <a:t>Totaalbudget</a:t>
                      </a:r>
                    </a:p>
                  </a:txBody>
                  <a:tcPr/>
                </a:tc>
                <a:tc>
                  <a:txBody>
                    <a:bodyPr/>
                    <a:lstStyle/>
                    <a:p>
                      <a:pPr algn="ctr"/>
                      <a:r>
                        <a:rPr lang="nl-NL" sz="1100" b="1" dirty="0"/>
                        <a:t>€ 110.121</a:t>
                      </a:r>
                    </a:p>
                  </a:txBody>
                  <a:tcPr/>
                </a:tc>
                <a:extLst>
                  <a:ext uri="{0D108BD9-81ED-4DB2-BD59-A6C34878D82A}">
                    <a16:rowId xmlns:a16="http://schemas.microsoft.com/office/drawing/2014/main" val="10004"/>
                  </a:ext>
                </a:extLst>
              </a:tr>
            </a:tbl>
          </a:graphicData>
        </a:graphic>
      </p:graphicFrame>
      <p:sp>
        <p:nvSpPr>
          <p:cNvPr id="52" name="Text Placeholder 243">
            <a:extLst>
              <a:ext uri="{FF2B5EF4-FFF2-40B4-BE49-F238E27FC236}">
                <a16:creationId xmlns:a16="http://schemas.microsoft.com/office/drawing/2014/main" id="{F12F5CC6-2B2D-4CAD-A360-891DC7A16E86}"/>
              </a:ext>
            </a:extLst>
          </p:cNvPr>
          <p:cNvSpPr txBox="1">
            <a:spLocks/>
          </p:cNvSpPr>
          <p:nvPr/>
        </p:nvSpPr>
        <p:spPr>
          <a:xfrm>
            <a:off x="109244" y="3245277"/>
            <a:ext cx="5048739" cy="1236500"/>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Font typeface="Arial" pitchFamily="34" charset="0"/>
              <a:buNone/>
            </a:pPr>
            <a:r>
              <a:rPr lang="nl-NL" sz="1100" b="1" dirty="0">
                <a:latin typeface="+mj-lt"/>
                <a:cs typeface="Times New Roman" panose="02020603050405020304" pitchFamily="18" charset="0"/>
              </a:rPr>
              <a:t>Presentatie onderzoeksrapporten</a:t>
            </a:r>
          </a:p>
          <a:p>
            <a:pPr marL="0" indent="0">
              <a:buFont typeface="Arial" pitchFamily="34" charset="0"/>
              <a:buNone/>
            </a:pPr>
            <a:r>
              <a:rPr lang="nl-NL" sz="1100" dirty="0">
                <a:latin typeface="+mj-lt"/>
                <a:cs typeface="Times New Roman" panose="02020603050405020304" pitchFamily="18" charset="0"/>
              </a:rPr>
              <a:t>Na het afronden van de rapportage worden de uitkomsten van de onderzoeken aan de raden gepresenteerd. Dit gebeurt in een gemeenschappelijke bijeenkomst in één van de vier gemeenten. </a:t>
            </a:r>
          </a:p>
          <a:p>
            <a:pPr marL="0" indent="0">
              <a:buFont typeface="Arial" pitchFamily="34" charset="0"/>
              <a:buNone/>
            </a:pPr>
            <a:endParaRPr lang="nl-NL" sz="1100" dirty="0">
              <a:latin typeface="+mj-lt"/>
              <a:cs typeface="Times New Roman" panose="02020603050405020304" pitchFamily="18" charset="0"/>
            </a:endParaRPr>
          </a:p>
          <a:p>
            <a:pPr marL="0" indent="0">
              <a:buFont typeface="Arial" pitchFamily="34" charset="0"/>
              <a:buNone/>
            </a:pPr>
            <a:r>
              <a:rPr lang="nl-NL" sz="1100" b="1" dirty="0">
                <a:latin typeface="+mj-lt"/>
                <a:cs typeface="Times New Roman" panose="02020603050405020304" pitchFamily="18" charset="0"/>
              </a:rPr>
              <a:t>Bezoek aan raden</a:t>
            </a:r>
          </a:p>
          <a:p>
            <a:pPr marL="0" indent="0">
              <a:buFont typeface="Arial" pitchFamily="34" charset="0"/>
              <a:buNone/>
            </a:pPr>
            <a:r>
              <a:rPr lang="nl-NL" sz="1100" dirty="0">
                <a:latin typeface="+mj-lt"/>
                <a:cs typeface="Times New Roman" panose="02020603050405020304" pitchFamily="18" charset="0"/>
              </a:rPr>
              <a:t>De rekenkamercommissie is voornemens in 2020 de raden van de deelnemende gemeenten te bezoeken en geeft hiermee gehoor aan de oproep van de programmaraad om het contact met de gemeenteraden te bevorderen. We zullen het moment en de vorm van het bezoek afstemmen met de betreffende griffies. We willen daarbij aansluiten aan bestaande vormen, bijvoorbeeld als ‘gast van de raad’ of in een vrij deel van commissievergadering.</a:t>
            </a:r>
          </a:p>
          <a:p>
            <a:pPr marL="0" indent="0">
              <a:buFont typeface="Arial" pitchFamily="34" charset="0"/>
              <a:buNone/>
            </a:pPr>
            <a:endParaRPr lang="nl-NL" sz="1100" dirty="0">
              <a:latin typeface="+mj-lt"/>
              <a:cs typeface="Times New Roman" panose="02020603050405020304" pitchFamily="18" charset="0"/>
            </a:endParaRPr>
          </a:p>
          <a:p>
            <a:pPr marL="0" indent="0">
              <a:buFont typeface="Arial" pitchFamily="34" charset="0"/>
              <a:buNone/>
            </a:pPr>
            <a:endParaRPr lang="en-US" sz="1100" dirty="0">
              <a:latin typeface="+mj-lt"/>
              <a:cs typeface="Times New Roman" panose="02020603050405020304" pitchFamily="18" charset="0"/>
            </a:endParaRPr>
          </a:p>
        </p:txBody>
      </p:sp>
      <p:sp>
        <p:nvSpPr>
          <p:cNvPr id="54" name="Text Placeholder 232">
            <a:extLst>
              <a:ext uri="{FF2B5EF4-FFF2-40B4-BE49-F238E27FC236}">
                <a16:creationId xmlns:a16="http://schemas.microsoft.com/office/drawing/2014/main" id="{5736E59F-8AE8-44E6-AA46-5DF3136140F6}"/>
              </a:ext>
            </a:extLst>
          </p:cNvPr>
          <p:cNvSpPr txBox="1">
            <a:spLocks/>
          </p:cNvSpPr>
          <p:nvPr/>
        </p:nvSpPr>
        <p:spPr>
          <a:xfrm>
            <a:off x="133543" y="2958055"/>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OVERIGE ACTIVITEITEN 2020</a:t>
            </a:r>
          </a:p>
        </p:txBody>
      </p:sp>
      <p:sp>
        <p:nvSpPr>
          <p:cNvPr id="55" name="Rounded Rectangle 36">
            <a:extLst>
              <a:ext uri="{FF2B5EF4-FFF2-40B4-BE49-F238E27FC236}">
                <a16:creationId xmlns:a16="http://schemas.microsoft.com/office/drawing/2014/main" id="{2FFAA6F0-05A1-49E4-A411-D5FB6842DA97}"/>
              </a:ext>
            </a:extLst>
          </p:cNvPr>
          <p:cNvSpPr/>
          <p:nvPr/>
        </p:nvSpPr>
        <p:spPr>
          <a:xfrm>
            <a:off x="125124" y="2857002"/>
            <a:ext cx="5078628" cy="2724932"/>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pic>
        <p:nvPicPr>
          <p:cNvPr id="57" name="Afbeelding 56" descr="Afbeeldingsresultaat voor iconen budget"/>
          <p:cNvPicPr/>
          <p:nvPr/>
        </p:nvPicPr>
        <p:blipFill rotWithShape="1">
          <a:blip r:embed="rId5">
            <a:extLst>
              <a:ext uri="{28A0092B-C50C-407E-A947-70E740481C1C}">
                <a14:useLocalDpi xmlns:a14="http://schemas.microsoft.com/office/drawing/2010/main" val="0"/>
              </a:ext>
            </a:extLst>
          </a:blip>
          <a:srcRect r="61633"/>
          <a:stretch/>
        </p:blipFill>
        <p:spPr bwMode="auto">
          <a:xfrm>
            <a:off x="4244953" y="5827689"/>
            <a:ext cx="621460" cy="661704"/>
          </a:xfrm>
          <a:prstGeom prst="rect">
            <a:avLst/>
          </a:prstGeom>
          <a:noFill/>
          <a:ln>
            <a:noFill/>
          </a:ln>
          <a:extLst>
            <a:ext uri="{53640926-AAD7-44D8-BBD7-CCE9431645EC}">
              <a14:shadowObscured xmlns:a14="http://schemas.microsoft.com/office/drawing/2010/main"/>
            </a:ext>
          </a:extLst>
        </p:spPr>
      </p:pic>
      <p:pic>
        <p:nvPicPr>
          <p:cNvPr id="60" name="Afbeelding 59" descr="2001 kalender"/>
          <p:cNvPicPr/>
          <p:nvPr/>
        </p:nvPicPr>
        <p:blipFill rotWithShape="1">
          <a:blip r:embed="rId6">
            <a:extLst>
              <a:ext uri="{28A0092B-C50C-407E-A947-70E740481C1C}">
                <a14:useLocalDpi xmlns:a14="http://schemas.microsoft.com/office/drawing/2010/main" val="0"/>
              </a:ext>
            </a:extLst>
          </a:blip>
          <a:srcRect r="57551"/>
          <a:stretch/>
        </p:blipFill>
        <p:spPr bwMode="auto">
          <a:xfrm>
            <a:off x="4333048" y="2980093"/>
            <a:ext cx="517032" cy="49938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2418774"/>
      </p:ext>
    </p:extLst>
  </p:cSld>
  <p:clrMapOvr>
    <a:masterClrMapping/>
  </p:clrMapOvr>
</p:sld>
</file>

<file path=ppt/theme/theme1.xml><?xml version="1.0" encoding="utf-8"?>
<a:theme xmlns:a="http://schemas.openxmlformats.org/drawingml/2006/main" name="PosterPresentations.com-100CMx140C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0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0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1801</TotalTime>
  <Words>1786</Words>
  <Application>Microsoft Office PowerPoint</Application>
  <PresentationFormat>Aangepast</PresentationFormat>
  <Paragraphs>188</Paragraphs>
  <Slides>3</Slides>
  <Notes>3</Notes>
  <HiddenSlides>0</HiddenSlides>
  <MMClips>0</MMClips>
  <ScaleCrop>false</ScaleCrop>
  <HeadingPairs>
    <vt:vector size="6" baseType="variant">
      <vt:variant>
        <vt:lpstr>Gebruikte lettertypen</vt:lpstr>
      </vt:variant>
      <vt:variant>
        <vt:i4>6</vt:i4>
      </vt:variant>
      <vt:variant>
        <vt:lpstr>Thema</vt:lpstr>
      </vt:variant>
      <vt:variant>
        <vt:i4>3</vt:i4>
      </vt:variant>
      <vt:variant>
        <vt:lpstr>Diatitels</vt:lpstr>
      </vt:variant>
      <vt:variant>
        <vt:i4>3</vt:i4>
      </vt:variant>
    </vt:vector>
  </HeadingPairs>
  <TitlesOfParts>
    <vt:vector size="12" baseType="lpstr">
      <vt:lpstr>Arial</vt:lpstr>
      <vt:lpstr>Calibri</vt:lpstr>
      <vt:lpstr>Calibri Light</vt:lpstr>
      <vt:lpstr>Leelawadee</vt:lpstr>
      <vt:lpstr>Times New Roman</vt:lpstr>
      <vt:lpstr>Trebuchet MS</vt:lpstr>
      <vt:lpstr>PosterPresentations.com-100CMx140CM</vt:lpstr>
      <vt:lpstr>Classic - Wide Center</vt:lpstr>
      <vt:lpstr>Aangepast ontwerp</vt:lpstr>
      <vt:lpstr>PowerPoint-presentatie</vt:lpstr>
      <vt:lpstr>PowerPoint-presentatie</vt:lpstr>
      <vt:lpstr>PowerPoint-presentatie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Welle, Elly van der</cp:lastModifiedBy>
  <cp:revision>124</cp:revision>
  <cp:lastPrinted>2020-03-01T21:31:49Z</cp:lastPrinted>
  <dcterms:created xsi:type="dcterms:W3CDTF">2012-02-10T00:21:22Z</dcterms:created>
  <dcterms:modified xsi:type="dcterms:W3CDTF">2020-06-17T17:35:30Z</dcterms:modified>
</cp:coreProperties>
</file>